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notesMasterIdLst>
    <p:notesMasterId r:id="rId6"/>
  </p:notesMasterIdLst>
  <p:sldIdLst>
    <p:sldId id="257" r:id="rId4"/>
    <p:sldId id="256" r:id="rId5"/>
  </p:sldIdLst>
  <p:sldSz cx="7556500" cy="10693400"/>
  <p:notesSz cx="6888163" cy="10018713"/>
  <p:embeddedFontLst>
    <p:embeddedFont>
      <p:font typeface="Rounded M+ Bold" panose="020B0600070205080204" charset="-128"/>
      <p:regular r:id="rId7"/>
    </p:embeddedFont>
    <p:embeddedFont>
      <p:font typeface="BIZ UDゴシック" panose="020B0400000000000000" pitchFamily="49" charset="-128"/>
      <p:regular r:id="rId8"/>
      <p:bold r:id="rId9"/>
    </p:embeddedFont>
    <p:embeddedFont>
      <p:font typeface="BIZ UDゴシック" panose="020B0400000000000000" pitchFamily="49" charset="-128"/>
      <p:regular r:id="rId8"/>
      <p:bold r:id="rId9"/>
    </p:embeddedFont>
    <p:embeddedFont>
      <p:font typeface="HGP創英角ｺﾞｼｯｸUB" panose="020B0900000000000000" pitchFamily="50" charset="-128"/>
      <p:regular r:id="rId10"/>
    </p:embeddedFont>
    <p:embeddedFont>
      <p:font typeface="HGS創英角ｺﾞｼｯｸUB" panose="020B0900000000000000" pitchFamily="50" charset="-128"/>
      <p:regular r:id="rId11"/>
    </p:embeddedFont>
    <p:embeddedFont>
      <p:font typeface="HG創英角ｺﾞｼｯｸUB" panose="020B0909000000000000" pitchFamily="49" charset="-128"/>
      <p:regular r:id="rId12"/>
    </p:embeddedFont>
    <p:embeddedFont>
      <p:font typeface="Meiryo UI" panose="020B0604030504040204" pitchFamily="50" charset="-128"/>
      <p:regular r:id="rId13"/>
      <p:bold r:id="rId14"/>
      <p:italic r:id="rId15"/>
      <p:boldItalic r:id="rId16"/>
    </p:embeddedFont>
    <p:embeddedFont>
      <p:font typeface="游ゴシック" panose="020B0400000000000000" pitchFamily="50" charset="-128"/>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C995BBD-008A-64F0-273F-C5574F853E85}" name="田畑 智哉" initials="智田" userId="S::t.tabata@jam-union.jp::76c0089d-5842-4717-99bf-a496d18859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平田 慎太郎" initials="平田" lastIdx="1" clrIdx="0">
    <p:extLst>
      <p:ext uri="{19B8F6BF-5375-455C-9EA6-DF929625EA0E}">
        <p15:presenceInfo xmlns:p15="http://schemas.microsoft.com/office/powerpoint/2012/main" userId="S-1-5-21-1474818069-3981418311-2407823682-77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915" autoAdjust="0"/>
    <p:restoredTop sz="94611" autoAdjust="0"/>
  </p:normalViewPr>
  <p:slideViewPr>
    <p:cSldViewPr>
      <p:cViewPr varScale="1">
        <p:scale>
          <a:sx n="58" d="100"/>
          <a:sy n="58" d="100"/>
        </p:scale>
        <p:origin x="1013"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font" Target="fonts/font12.fntdata"/><Relationship Id="rId3" Type="http://schemas.openxmlformats.org/officeDocument/2006/relationships/slideMaster" Target="slideMasters/slideMaster1.xml"/><Relationship Id="rId21" Type="http://schemas.openxmlformats.org/officeDocument/2006/relationships/viewProps" Target="view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 Type="http://schemas.openxmlformats.org/officeDocument/2006/relationships/customXml" Target="../customXml/item2.xml"/><Relationship Id="rId16" Type="http://schemas.openxmlformats.org/officeDocument/2006/relationships/font" Target="fonts/font10.fntdata"/><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microsoft.com/office/2018/10/relationships/authors" Target="authors.xml"/><Relationship Id="rId5" Type="http://schemas.openxmlformats.org/officeDocument/2006/relationships/slide" Target="slides/slide2.xml"/><Relationship Id="rId15" Type="http://schemas.openxmlformats.org/officeDocument/2006/relationships/font" Target="fonts/font9.fntdata"/><Relationship Id="rId23" Type="http://schemas.openxmlformats.org/officeDocument/2006/relationships/tableStyles" Target="tableStyles.xml"/><Relationship Id="rId10" Type="http://schemas.openxmlformats.org/officeDocument/2006/relationships/font" Target="fonts/font4.fntdata"/><Relationship Id="rId19"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2F8122F1-959C-4C60-87D0-C2D68F5D207B}" type="datetimeFigureOut">
              <a:rPr kumimoji="1" lang="ja-JP" altLang="en-US" smtClean="0"/>
              <a:t>2024/12/5</a:t>
            </a:fld>
            <a:endParaRPr kumimoji="1" lang="ja-JP" altLang="en-US"/>
          </a:p>
        </p:txBody>
      </p:sp>
      <p:sp>
        <p:nvSpPr>
          <p:cNvPr id="4" name="スライド イメージ プレースホルダー 3"/>
          <p:cNvSpPr>
            <a:spLocks noGrp="1" noRot="1" noChangeAspect="1"/>
          </p:cNvSpPr>
          <p:nvPr>
            <p:ph type="sldImg" idx="2"/>
          </p:nvPr>
        </p:nvSpPr>
        <p:spPr>
          <a:xfrm>
            <a:off x="2249488" y="1252538"/>
            <a:ext cx="2389187" cy="33813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26A2C6D3-792E-43F8-BE28-340B7046B34A}" type="slidenum">
              <a:rPr kumimoji="1" lang="ja-JP" altLang="en-US" smtClean="0"/>
              <a:t>‹#›</a:t>
            </a:fld>
            <a:endParaRPr kumimoji="1" lang="ja-JP" altLang="en-US"/>
          </a:p>
        </p:txBody>
      </p:sp>
    </p:spTree>
    <p:extLst>
      <p:ext uri="{BB962C8B-B14F-4D97-AF65-F5344CB8AC3E}">
        <p14:creationId xmlns:p14="http://schemas.microsoft.com/office/powerpoint/2010/main" val="6918503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6A2C6D3-792E-43F8-BE28-340B7046B34A}" type="slidenum">
              <a:rPr kumimoji="1" lang="ja-JP" altLang="en-US" smtClean="0"/>
              <a:t>1</a:t>
            </a:fld>
            <a:endParaRPr kumimoji="1" lang="ja-JP" altLang="en-US"/>
          </a:p>
        </p:txBody>
      </p:sp>
    </p:spTree>
    <p:extLst>
      <p:ext uri="{BB962C8B-B14F-4D97-AF65-F5344CB8AC3E}">
        <p14:creationId xmlns:p14="http://schemas.microsoft.com/office/powerpoint/2010/main" val="15443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5" Type="http://schemas.openxmlformats.org/officeDocument/2006/relationships/image" Target="../media/image12.png"/><Relationship Id="rId10" Type="http://schemas.microsoft.com/office/2007/relationships/hdphoto" Target="../media/hdphoto1.wdp"/><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正方形/長方形 118">
            <a:extLst>
              <a:ext uri="{FF2B5EF4-FFF2-40B4-BE49-F238E27FC236}">
                <a16:creationId xmlns:a16="http://schemas.microsoft.com/office/drawing/2014/main" id="{C0EA851E-5B29-5881-4463-6C2212C97386}"/>
              </a:ext>
            </a:extLst>
          </p:cNvPr>
          <p:cNvSpPr/>
          <p:nvPr/>
        </p:nvSpPr>
        <p:spPr>
          <a:xfrm>
            <a:off x="211629" y="5058434"/>
            <a:ext cx="7177480" cy="1638675"/>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8" name="正方形/長方形 117">
            <a:extLst>
              <a:ext uri="{FF2B5EF4-FFF2-40B4-BE49-F238E27FC236}">
                <a16:creationId xmlns:a16="http://schemas.microsoft.com/office/drawing/2014/main" id="{C0EA851E-5B29-5881-4463-6C2212C97386}"/>
              </a:ext>
            </a:extLst>
          </p:cNvPr>
          <p:cNvSpPr/>
          <p:nvPr/>
        </p:nvSpPr>
        <p:spPr>
          <a:xfrm>
            <a:off x="211629" y="2935933"/>
            <a:ext cx="2431618" cy="1945157"/>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3" name="正方形/長方形 112">
            <a:extLst>
              <a:ext uri="{FF2B5EF4-FFF2-40B4-BE49-F238E27FC236}">
                <a16:creationId xmlns:a16="http://schemas.microsoft.com/office/drawing/2014/main" id="{C0EA851E-5B29-5881-4463-6C2212C97386}"/>
              </a:ext>
            </a:extLst>
          </p:cNvPr>
          <p:cNvSpPr/>
          <p:nvPr/>
        </p:nvSpPr>
        <p:spPr>
          <a:xfrm>
            <a:off x="2697599" y="2929270"/>
            <a:ext cx="4687032" cy="19518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角丸四角形 60"/>
          <p:cNvSpPr/>
          <p:nvPr/>
        </p:nvSpPr>
        <p:spPr>
          <a:xfrm>
            <a:off x="5191037" y="7595022"/>
            <a:ext cx="2193593" cy="2283716"/>
          </a:xfrm>
          <a:prstGeom prst="roundRect">
            <a:avLst>
              <a:gd name="adj" fmla="val 4123"/>
            </a:avLst>
          </a:prstGeom>
          <a:ln>
            <a:solidFill>
              <a:srgbClr val="EA55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0" name="正方形/長方形 99">
            <a:extLst>
              <a:ext uri="{FF2B5EF4-FFF2-40B4-BE49-F238E27FC236}">
                <a16:creationId xmlns:a16="http://schemas.microsoft.com/office/drawing/2014/main" id="{9300B8AD-5A33-48FB-1AF7-F28B0D816325}"/>
              </a:ext>
            </a:extLst>
          </p:cNvPr>
          <p:cNvSpPr/>
          <p:nvPr/>
        </p:nvSpPr>
        <p:spPr>
          <a:xfrm>
            <a:off x="219522" y="2929951"/>
            <a:ext cx="2423725" cy="351367"/>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sz="1400" dirty="0"/>
          </a:p>
        </p:txBody>
      </p:sp>
      <p:sp>
        <p:nvSpPr>
          <p:cNvPr id="4" name="TextBox 4"/>
          <p:cNvSpPr txBox="1"/>
          <p:nvPr/>
        </p:nvSpPr>
        <p:spPr>
          <a:xfrm>
            <a:off x="0" y="-94577"/>
            <a:ext cx="7560000" cy="1406448"/>
          </a:xfrm>
          <a:prstGeom prst="rect">
            <a:avLst/>
          </a:prstGeom>
        </p:spPr>
        <p:txBody>
          <a:bodyPr lIns="50800" tIns="50800" rIns="50800" bIns="50800" rtlCol="0" anchor="ctr"/>
          <a:lstStyle/>
          <a:p>
            <a:pPr algn="ctr">
              <a:lnSpc>
                <a:spcPts val="1960"/>
              </a:lnSpc>
              <a:spcBef>
                <a:spcPct val="0"/>
              </a:spcBef>
            </a:pPr>
            <a:endParaRPr/>
          </a:p>
        </p:txBody>
      </p:sp>
      <p:grpSp>
        <p:nvGrpSpPr>
          <p:cNvPr id="44" name="Group 44"/>
          <p:cNvGrpSpPr/>
          <p:nvPr/>
        </p:nvGrpSpPr>
        <p:grpSpPr>
          <a:xfrm>
            <a:off x="224733" y="1477417"/>
            <a:ext cx="7439717" cy="465576"/>
            <a:chOff x="0" y="0"/>
            <a:chExt cx="1750400" cy="166852"/>
          </a:xfrm>
        </p:grpSpPr>
        <p:sp>
          <p:nvSpPr>
            <p:cNvPr id="45" name="Freeform 45"/>
            <p:cNvSpPr/>
            <p:nvPr/>
          </p:nvSpPr>
          <p:spPr>
            <a:xfrm>
              <a:off x="0" y="0"/>
              <a:ext cx="1160301" cy="166852"/>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endParaRPr lang="ja-JP" altLang="en-US"/>
            </a:p>
          </p:txBody>
        </p:sp>
        <p:sp>
          <p:nvSpPr>
            <p:cNvPr id="46" name="TextBox 46"/>
            <p:cNvSpPr txBox="1"/>
            <p:nvPr/>
          </p:nvSpPr>
          <p:spPr>
            <a:xfrm>
              <a:off x="0" y="66675"/>
              <a:ext cx="1750400" cy="100177"/>
            </a:xfrm>
            <a:prstGeom prst="rect">
              <a:avLst/>
            </a:prstGeom>
          </p:spPr>
          <p:txBody>
            <a:bodyPr lIns="50800" tIns="50800" rIns="50800" bIns="50800" rtlCol="0" anchor="ctr"/>
            <a:lstStyle/>
            <a:p>
              <a:pPr algn="ctr">
                <a:lnSpc>
                  <a:spcPts val="500"/>
                </a:lnSpc>
              </a:pPr>
              <a:endParaRPr/>
            </a:p>
          </p:txBody>
        </p:sp>
      </p:grpSp>
      <p:grpSp>
        <p:nvGrpSpPr>
          <p:cNvPr id="57" name="Group 57"/>
          <p:cNvGrpSpPr/>
          <p:nvPr/>
        </p:nvGrpSpPr>
        <p:grpSpPr>
          <a:xfrm>
            <a:off x="0" y="9960083"/>
            <a:ext cx="7560000" cy="741524"/>
            <a:chOff x="0" y="0"/>
            <a:chExt cx="2709333" cy="204871"/>
          </a:xfrm>
        </p:grpSpPr>
        <p:sp>
          <p:nvSpPr>
            <p:cNvPr id="58" name="Freeform 58"/>
            <p:cNvSpPr/>
            <p:nvPr/>
          </p:nvSpPr>
          <p:spPr>
            <a:xfrm>
              <a:off x="0" y="0"/>
              <a:ext cx="2709333" cy="204871"/>
            </a:xfrm>
            <a:custGeom>
              <a:avLst/>
              <a:gdLst/>
              <a:ahLst/>
              <a:cxnLst/>
              <a:rect l="l" t="t" r="r" b="b"/>
              <a:pathLst>
                <a:path w="2709333" h="204871">
                  <a:moveTo>
                    <a:pt x="0" y="0"/>
                  </a:moveTo>
                  <a:lnTo>
                    <a:pt x="2709333" y="0"/>
                  </a:lnTo>
                  <a:lnTo>
                    <a:pt x="2709333" y="204871"/>
                  </a:lnTo>
                  <a:lnTo>
                    <a:pt x="0" y="204871"/>
                  </a:lnTo>
                  <a:close/>
                </a:path>
              </a:pathLst>
            </a:custGeom>
            <a:solidFill>
              <a:srgbClr val="EA5504"/>
            </a:solidFill>
          </p:spPr>
          <p:txBody>
            <a:bodyPr/>
            <a:lstStyle/>
            <a:p>
              <a:endParaRPr lang="ja-JP" altLang="en-US"/>
            </a:p>
          </p:txBody>
        </p:sp>
        <p:sp>
          <p:nvSpPr>
            <p:cNvPr id="59" name="TextBox 59"/>
            <p:cNvSpPr txBox="1"/>
            <p:nvPr/>
          </p:nvSpPr>
          <p:spPr>
            <a:xfrm>
              <a:off x="0" y="-28575"/>
              <a:ext cx="2709333" cy="233446"/>
            </a:xfrm>
            <a:prstGeom prst="rect">
              <a:avLst/>
            </a:prstGeom>
          </p:spPr>
          <p:txBody>
            <a:bodyPr lIns="50800" tIns="50800" rIns="50800" bIns="50800" rtlCol="0" anchor="ctr"/>
            <a:lstStyle/>
            <a:p>
              <a:pPr algn="ctr">
                <a:lnSpc>
                  <a:spcPts val="1960"/>
                </a:lnSpc>
                <a:spcBef>
                  <a:spcPct val="0"/>
                </a:spcBef>
              </a:pPr>
              <a:endParaRPr/>
            </a:p>
          </p:txBody>
        </p:sp>
      </p:grpSp>
      <p:sp>
        <p:nvSpPr>
          <p:cNvPr id="60" name="Freeform 60"/>
          <p:cNvSpPr/>
          <p:nvPr/>
        </p:nvSpPr>
        <p:spPr>
          <a:xfrm>
            <a:off x="1566171" y="9980733"/>
            <a:ext cx="4427655" cy="516324"/>
          </a:xfrm>
          <a:custGeom>
            <a:avLst/>
            <a:gdLst/>
            <a:ahLst/>
            <a:cxnLst/>
            <a:rect l="l" t="t" r="r" b="b"/>
            <a:pathLst>
              <a:path w="4427655" h="516324">
                <a:moveTo>
                  <a:pt x="0" y="0"/>
                </a:moveTo>
                <a:lnTo>
                  <a:pt x="4427654" y="0"/>
                </a:lnTo>
                <a:lnTo>
                  <a:pt x="4427654" y="516324"/>
                </a:lnTo>
                <a:lnTo>
                  <a:pt x="0" y="516324"/>
                </a:lnTo>
                <a:lnTo>
                  <a:pt x="0" y="0"/>
                </a:lnTo>
                <a:close/>
              </a:path>
            </a:pathLst>
          </a:custGeom>
          <a:blipFill>
            <a:blip r:embed="rId3"/>
            <a:stretch>
              <a:fillRect/>
            </a:stretch>
          </a:blipFill>
        </p:spPr>
        <p:txBody>
          <a:bodyPr/>
          <a:lstStyle/>
          <a:p>
            <a:endParaRPr lang="ja-JP" altLang="en-US"/>
          </a:p>
        </p:txBody>
      </p:sp>
      <p:grpSp>
        <p:nvGrpSpPr>
          <p:cNvPr id="64" name="Group 64"/>
          <p:cNvGrpSpPr/>
          <p:nvPr/>
        </p:nvGrpSpPr>
        <p:grpSpPr>
          <a:xfrm>
            <a:off x="3914461" y="339139"/>
            <a:ext cx="2458318" cy="327637"/>
            <a:chOff x="0" y="0"/>
            <a:chExt cx="881006" cy="117418"/>
          </a:xfrm>
        </p:grpSpPr>
        <p:sp>
          <p:nvSpPr>
            <p:cNvPr id="65" name="Freeform 65"/>
            <p:cNvSpPr/>
            <p:nvPr/>
          </p:nvSpPr>
          <p:spPr>
            <a:xfrm>
              <a:off x="0" y="0"/>
              <a:ext cx="881006" cy="117418"/>
            </a:xfrm>
            <a:custGeom>
              <a:avLst/>
              <a:gdLst/>
              <a:ahLst/>
              <a:cxnLst/>
              <a:rect l="l" t="t" r="r" b="b"/>
              <a:pathLst>
                <a:path w="881006" h="117418">
                  <a:moveTo>
                    <a:pt x="0" y="0"/>
                  </a:moveTo>
                  <a:lnTo>
                    <a:pt x="881006" y="0"/>
                  </a:lnTo>
                  <a:lnTo>
                    <a:pt x="881006" y="117418"/>
                  </a:lnTo>
                  <a:lnTo>
                    <a:pt x="0" y="117418"/>
                  </a:lnTo>
                  <a:close/>
                </a:path>
              </a:pathLst>
            </a:custGeom>
            <a:solidFill>
              <a:srgbClr val="FFFFFF"/>
            </a:solidFill>
          </p:spPr>
          <p:txBody>
            <a:bodyPr/>
            <a:lstStyle/>
            <a:p>
              <a:endParaRPr lang="ja-JP" altLang="en-US"/>
            </a:p>
          </p:txBody>
        </p:sp>
        <p:sp>
          <p:nvSpPr>
            <p:cNvPr id="66" name="TextBox 66"/>
            <p:cNvSpPr txBox="1"/>
            <p:nvPr/>
          </p:nvSpPr>
          <p:spPr>
            <a:xfrm>
              <a:off x="0" y="66675"/>
              <a:ext cx="881006" cy="50743"/>
            </a:xfrm>
            <a:prstGeom prst="rect">
              <a:avLst/>
            </a:prstGeom>
          </p:spPr>
          <p:txBody>
            <a:bodyPr lIns="50800" tIns="50800" rIns="50800" bIns="50800" rtlCol="0" anchor="ctr"/>
            <a:lstStyle/>
            <a:p>
              <a:pPr algn="ctr">
                <a:lnSpc>
                  <a:spcPts val="500"/>
                </a:lnSpc>
              </a:pPr>
              <a:endParaRPr/>
            </a:p>
          </p:txBody>
        </p:sp>
      </p:grpSp>
      <p:sp>
        <p:nvSpPr>
          <p:cNvPr id="72" name="TextBox 72"/>
          <p:cNvSpPr txBox="1"/>
          <p:nvPr/>
        </p:nvSpPr>
        <p:spPr>
          <a:xfrm>
            <a:off x="237247" y="2056754"/>
            <a:ext cx="4942183" cy="665310"/>
          </a:xfrm>
          <a:prstGeom prst="rect">
            <a:avLst/>
          </a:prstGeom>
        </p:spPr>
        <p:txBody>
          <a:bodyPr wrap="square" lIns="0" tIns="0" rIns="0" bIns="0" rtlCol="0" anchor="t">
            <a:spAutoFit/>
          </a:bodyPr>
          <a:lstStyle/>
          <a:p>
            <a:pPr algn="just">
              <a:lnSpc>
                <a:spcPts val="1820"/>
              </a:lnSpc>
            </a:pPr>
            <a:r>
              <a:rPr lang="ja-JP" altLang="en-US" sz="1200" dirty="0">
                <a:latin typeface="Meiryo UI" panose="020B0604030504040204" pitchFamily="34" charset="-128"/>
                <a:ea typeface="Meiryo UI" panose="020B0604030504040204" pitchFamily="34" charset="-128"/>
              </a:rPr>
              <a:t>私たちは職場や日常生活でケガや病気になることがあります。その結果、入院や手術が必要になったり、場合によっては仕事を続けることが困難になることさえもあります。</a:t>
            </a:r>
            <a:endParaRPr lang="en-US" altLang="ja-JP" sz="1200" dirty="0">
              <a:latin typeface="Meiryo UI" panose="020B0604030504040204" pitchFamily="34" charset="-128"/>
              <a:ea typeface="Meiryo UI" panose="020B0604030504040204" pitchFamily="34" charset="-128"/>
            </a:endParaRPr>
          </a:p>
          <a:p>
            <a:pPr algn="just">
              <a:lnSpc>
                <a:spcPts val="1820"/>
              </a:lnSpc>
            </a:pPr>
            <a:r>
              <a:rPr lang="ja-JP" altLang="en-US" sz="1200" b="1" dirty="0">
                <a:solidFill>
                  <a:srgbClr val="EA5504"/>
                </a:solidFill>
                <a:latin typeface="Meiryo UI" panose="020B0604030504040204" pitchFamily="34" charset="-128"/>
                <a:ea typeface="Meiryo UI" panose="020B0604030504040204" pitchFamily="34" charset="-128"/>
              </a:rPr>
              <a:t>労働災害の防止</a:t>
            </a:r>
            <a:r>
              <a:rPr lang="ja-JP" altLang="en-US" sz="1200" dirty="0">
                <a:latin typeface="Meiryo UI" panose="020B0604030504040204" pitchFamily="34" charset="-128"/>
                <a:ea typeface="Meiryo UI" panose="020B0604030504040204" pitchFamily="34" charset="-128"/>
              </a:rPr>
              <a:t>や</a:t>
            </a:r>
            <a:r>
              <a:rPr lang="ja-JP" altLang="en-US" sz="1200" b="1" dirty="0">
                <a:solidFill>
                  <a:srgbClr val="EA5504"/>
                </a:solidFill>
                <a:latin typeface="Meiryo UI" panose="020B0604030504040204" pitchFamily="34" charset="-128"/>
                <a:ea typeface="Meiryo UI" panose="020B0604030504040204" pitchFamily="34" charset="-128"/>
              </a:rPr>
              <a:t>労働者の安全衛生の確保</a:t>
            </a:r>
            <a:r>
              <a:rPr lang="ja-JP" altLang="en-US" sz="1200" dirty="0">
                <a:latin typeface="Meiryo UI" panose="020B0604030504040204" pitchFamily="34" charset="-128"/>
                <a:ea typeface="Meiryo UI" panose="020B0604030504040204" pitchFamily="34" charset="-128"/>
              </a:rPr>
              <a:t>は、労働組合の重要な役割です。</a:t>
            </a:r>
          </a:p>
        </p:txBody>
      </p:sp>
      <p:sp>
        <p:nvSpPr>
          <p:cNvPr id="76" name="TextBox 76"/>
          <p:cNvSpPr txBox="1"/>
          <p:nvPr/>
        </p:nvSpPr>
        <p:spPr>
          <a:xfrm>
            <a:off x="4145798" y="817165"/>
            <a:ext cx="1983628" cy="382797"/>
          </a:xfrm>
          <a:prstGeom prst="rect">
            <a:avLst/>
          </a:prstGeom>
        </p:spPr>
        <p:txBody>
          <a:bodyPr wrap="square" lIns="0" tIns="0" rIns="0" bIns="0" rtlCol="0" anchor="t">
            <a:spAutoFit/>
          </a:bodyPr>
          <a:lstStyle/>
          <a:p>
            <a:pPr algn="just">
              <a:lnSpc>
                <a:spcPts val="3499"/>
              </a:lnSpc>
            </a:pPr>
            <a:r>
              <a:rPr lang="en-US" sz="2499" b="1" dirty="0">
                <a:solidFill>
                  <a:srgbClr val="FFFFFF"/>
                </a:solidFill>
                <a:latin typeface="BIZ UDゴシック" panose="020B0400000000000000" pitchFamily="49" charset="-128"/>
                <a:ea typeface="BIZ UDゴシック" panose="020B0400000000000000" pitchFamily="49" charset="-128"/>
              </a:rPr>
              <a:t>2024.12</a:t>
            </a:r>
            <a:r>
              <a:rPr lang="en-US" sz="2499" dirty="0">
                <a:solidFill>
                  <a:srgbClr val="FFFFFF"/>
                </a:solidFill>
                <a:latin typeface="BIZ UDゴシック" panose="020B0400000000000000" pitchFamily="49" charset="-128"/>
                <a:ea typeface="BIZ UDゴシック" panose="020B0400000000000000" pitchFamily="49" charset="-128"/>
              </a:rPr>
              <a:t>月号</a:t>
            </a:r>
          </a:p>
        </p:txBody>
      </p:sp>
      <p:sp>
        <p:nvSpPr>
          <p:cNvPr id="115" name="Freeform 45">
            <a:extLst>
              <a:ext uri="{FF2B5EF4-FFF2-40B4-BE49-F238E27FC236}">
                <a16:creationId xmlns:a16="http://schemas.microsoft.com/office/drawing/2014/main" id="{97FC42D8-7440-1B23-7F33-73AA1051F273}"/>
              </a:ext>
            </a:extLst>
          </p:cNvPr>
          <p:cNvSpPr/>
          <p:nvPr/>
        </p:nvSpPr>
        <p:spPr>
          <a:xfrm>
            <a:off x="233492" y="6889869"/>
            <a:ext cx="6454328" cy="577080"/>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endParaRPr lang="ja-JP" altLang="en-US"/>
          </a:p>
        </p:txBody>
      </p:sp>
      <p:sp>
        <p:nvSpPr>
          <p:cNvPr id="116" name="TextBox 77">
            <a:extLst>
              <a:ext uri="{FF2B5EF4-FFF2-40B4-BE49-F238E27FC236}">
                <a16:creationId xmlns:a16="http://schemas.microsoft.com/office/drawing/2014/main" id="{97CEAEAD-13FA-DBA3-3179-B6650BFCE461}"/>
              </a:ext>
            </a:extLst>
          </p:cNvPr>
          <p:cNvSpPr txBox="1"/>
          <p:nvPr/>
        </p:nvSpPr>
        <p:spPr>
          <a:xfrm>
            <a:off x="281002" y="6909744"/>
            <a:ext cx="7224446" cy="538609"/>
          </a:xfrm>
          <a:prstGeom prst="rect">
            <a:avLst/>
          </a:prstGeom>
        </p:spPr>
        <p:txBody>
          <a:bodyPr wrap="square" lIns="0" tIns="0" rIns="0" bIns="0" rtlCol="0" anchor="t">
            <a:spAutoFit/>
          </a:bodyPr>
          <a:lstStyle/>
          <a:p>
            <a:pPr>
              <a:lnSpc>
                <a:spcPts val="2100"/>
              </a:lnSpc>
            </a:pPr>
            <a:r>
              <a:rPr lang="ja-JP" altLang="en-US" sz="1600" dirty="0">
                <a:solidFill>
                  <a:srgbClr val="EA5504"/>
                </a:solidFill>
                <a:latin typeface="HGPSoeiKakugothicUB" panose="020B0900000000000000" pitchFamily="34" charset="-128"/>
                <a:ea typeface="HGPSoeiKakugothicUB" panose="020B0900000000000000" pitchFamily="34" charset="-128"/>
              </a:rPr>
              <a:t>郡山りょうの政策</a:t>
            </a:r>
            <a:endParaRPr lang="en-US" altLang="ja-JP" sz="1600" dirty="0">
              <a:solidFill>
                <a:srgbClr val="EA5504"/>
              </a:solidFill>
              <a:latin typeface="HGPSoeiKakugothicUB" panose="020B0900000000000000" pitchFamily="34" charset="-128"/>
              <a:ea typeface="HGPSoeiKakugothicUB" panose="020B0900000000000000" pitchFamily="34" charset="-128"/>
            </a:endParaRPr>
          </a:p>
          <a:p>
            <a:pPr>
              <a:lnSpc>
                <a:spcPts val="2100"/>
              </a:lnSpc>
            </a:pPr>
            <a:r>
              <a:rPr lang="ja-JP" altLang="en-US" sz="2000" dirty="0">
                <a:solidFill>
                  <a:srgbClr val="000000"/>
                </a:solidFill>
                <a:latin typeface="HGPSoeiKakugothicUB" panose="020B0900000000000000" pitchFamily="34" charset="-128"/>
                <a:ea typeface="HGPSoeiKakugothicUB" panose="020B0900000000000000" pitchFamily="34" charset="-128"/>
              </a:rPr>
              <a:t>ケガや病気になっても安心して働き続けられる社会にします！</a:t>
            </a:r>
            <a:endParaRPr lang="en-US" altLang="ja-JP" sz="2000" dirty="0">
              <a:solidFill>
                <a:srgbClr val="000000"/>
              </a:solidFill>
              <a:latin typeface="HGPSoeiKakugothicUB" panose="020B0900000000000000" pitchFamily="34" charset="-128"/>
              <a:ea typeface="HGPSoeiKakugothicUB" panose="020B0900000000000000" pitchFamily="34" charset="-128"/>
            </a:endParaRPr>
          </a:p>
        </p:txBody>
      </p:sp>
      <p:sp>
        <p:nvSpPr>
          <p:cNvPr id="122" name="TextBox 76">
            <a:extLst>
              <a:ext uri="{FF2B5EF4-FFF2-40B4-BE49-F238E27FC236}">
                <a16:creationId xmlns:a16="http://schemas.microsoft.com/office/drawing/2014/main" id="{CC9A285C-4256-2756-BEC3-AC4539660F22}"/>
              </a:ext>
            </a:extLst>
          </p:cNvPr>
          <p:cNvSpPr txBox="1"/>
          <p:nvPr/>
        </p:nvSpPr>
        <p:spPr>
          <a:xfrm>
            <a:off x="6179357" y="10246872"/>
            <a:ext cx="1165124" cy="169277"/>
          </a:xfrm>
          <a:prstGeom prst="rect">
            <a:avLst/>
          </a:prstGeom>
        </p:spPr>
        <p:txBody>
          <a:bodyPr wrap="square" lIns="0" tIns="0" rIns="0" bIns="0" rtlCol="0" anchor="t">
            <a:spAutoFit/>
          </a:bodyPr>
          <a:lstStyle/>
          <a:p>
            <a:pPr algn="just"/>
            <a:r>
              <a:rPr lang="en-US" sz="1100" b="1" dirty="0" err="1">
                <a:solidFill>
                  <a:srgbClr val="FFFFFF"/>
                </a:solidFill>
                <a:latin typeface="BIZ UDGothic" panose="020B0400000000000000" pitchFamily="49" charset="-128"/>
                <a:ea typeface="BIZ UDGothic" panose="020B0400000000000000" pitchFamily="49" charset="-128"/>
              </a:rPr>
              <a:t>郡山りょう後援会</a:t>
            </a:r>
            <a:endParaRPr lang="en-US" sz="2000" dirty="0">
              <a:solidFill>
                <a:srgbClr val="FFFFFF"/>
              </a:solidFill>
              <a:latin typeface="Rounded M+ Bold"/>
              <a:ea typeface="Rounded M+ Bold"/>
            </a:endParaRPr>
          </a:p>
        </p:txBody>
      </p:sp>
      <p:sp>
        <p:nvSpPr>
          <p:cNvPr id="73" name="TextBox 77">
            <a:extLst>
              <a:ext uri="{FF2B5EF4-FFF2-40B4-BE49-F238E27FC236}">
                <a16:creationId xmlns:a16="http://schemas.microsoft.com/office/drawing/2014/main" id="{B7411783-1D57-49D6-8190-88BD76902E84}"/>
              </a:ext>
            </a:extLst>
          </p:cNvPr>
          <p:cNvSpPr txBox="1"/>
          <p:nvPr/>
        </p:nvSpPr>
        <p:spPr>
          <a:xfrm>
            <a:off x="281002" y="1462391"/>
            <a:ext cx="5676195" cy="417422"/>
          </a:xfrm>
          <a:prstGeom prst="rect">
            <a:avLst/>
          </a:prstGeom>
        </p:spPr>
        <p:txBody>
          <a:bodyPr wrap="square" lIns="0" tIns="0" rIns="0" bIns="0" rtlCol="0" anchor="t">
            <a:spAutoFit/>
          </a:bodyPr>
          <a:lstStyle/>
          <a:p>
            <a:pPr>
              <a:lnSpc>
                <a:spcPts val="3780"/>
              </a:lnSpc>
            </a:pPr>
            <a:r>
              <a:rPr lang="ja-JP" altLang="en-US" sz="2400" dirty="0">
                <a:solidFill>
                  <a:srgbClr val="000000"/>
                </a:solidFill>
                <a:latin typeface="HGPSoeiKakugothicUB" panose="020B0900000000000000" pitchFamily="34" charset="-128"/>
                <a:ea typeface="HGPSoeiKakugothicUB" panose="020B0900000000000000" pitchFamily="34" charset="-128"/>
              </a:rPr>
              <a:t>安全で健康的に働ける職場環境づくり</a:t>
            </a:r>
            <a:endParaRPr lang="en-US" sz="2400" dirty="0">
              <a:solidFill>
                <a:srgbClr val="000000"/>
              </a:solidFill>
              <a:latin typeface="HGPSoeiKakugothicUB" panose="020B0900000000000000" pitchFamily="34" charset="-128"/>
              <a:ea typeface="HGPSoeiKakugothicUB" panose="020B0900000000000000" pitchFamily="34" charset="-128"/>
            </a:endParaRPr>
          </a:p>
        </p:txBody>
      </p:sp>
      <p:sp>
        <p:nvSpPr>
          <p:cNvPr id="107" name="正方形/長方形 106">
            <a:extLst>
              <a:ext uri="{FF2B5EF4-FFF2-40B4-BE49-F238E27FC236}">
                <a16:creationId xmlns:a16="http://schemas.microsoft.com/office/drawing/2014/main" id="{9300B8AD-5A33-48FB-1AF7-F28B0D816325}"/>
              </a:ext>
            </a:extLst>
          </p:cNvPr>
          <p:cNvSpPr/>
          <p:nvPr/>
        </p:nvSpPr>
        <p:spPr>
          <a:xfrm>
            <a:off x="2697599" y="2929951"/>
            <a:ext cx="4700959" cy="351367"/>
          </a:xfrm>
          <a:prstGeom prst="rect">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9" name="TextBox 77">
            <a:extLst>
              <a:ext uri="{FF2B5EF4-FFF2-40B4-BE49-F238E27FC236}">
                <a16:creationId xmlns:a16="http://schemas.microsoft.com/office/drawing/2014/main" id="{F6252D91-AAF3-5DD4-448B-85D3CF013B3B}"/>
              </a:ext>
            </a:extLst>
          </p:cNvPr>
          <p:cNvSpPr txBox="1"/>
          <p:nvPr/>
        </p:nvSpPr>
        <p:spPr>
          <a:xfrm>
            <a:off x="3495146" y="2824967"/>
            <a:ext cx="3030626" cy="395045"/>
          </a:xfrm>
          <a:prstGeom prst="rect">
            <a:avLst/>
          </a:prstGeom>
        </p:spPr>
        <p:txBody>
          <a:bodyPr wrap="square" lIns="0" tIns="0" rIns="0" bIns="0" rtlCol="0" anchor="t">
            <a:spAutoFit/>
          </a:bodyPr>
          <a:lstStyle/>
          <a:p>
            <a:pPr>
              <a:lnSpc>
                <a:spcPts val="3780"/>
              </a:lnSpc>
            </a:pPr>
            <a:r>
              <a:rPr lang="ja-JP" altLang="en-US" sz="1400" b="1" dirty="0">
                <a:solidFill>
                  <a:schemeClr val="bg1"/>
                </a:solidFill>
                <a:latin typeface="BIZ UDゴシック" panose="020B0400000000000000" pitchFamily="49" charset="-128"/>
                <a:ea typeface="BIZ UDゴシック" panose="020B0400000000000000" pitchFamily="49" charset="-128"/>
              </a:rPr>
              <a:t>やむを得ず疾病で退職する人が増加中</a:t>
            </a:r>
          </a:p>
        </p:txBody>
      </p:sp>
      <p:sp>
        <p:nvSpPr>
          <p:cNvPr id="77" name="TextBox 72">
            <a:extLst>
              <a:ext uri="{FF2B5EF4-FFF2-40B4-BE49-F238E27FC236}">
                <a16:creationId xmlns:a16="http://schemas.microsoft.com/office/drawing/2014/main" id="{1F4AE2D1-D3A6-B376-C055-DA1E954DB1B5}"/>
              </a:ext>
            </a:extLst>
          </p:cNvPr>
          <p:cNvSpPr txBox="1"/>
          <p:nvPr/>
        </p:nvSpPr>
        <p:spPr>
          <a:xfrm>
            <a:off x="2764890" y="3353851"/>
            <a:ext cx="1400742" cy="338554"/>
          </a:xfrm>
          <a:prstGeom prst="rect">
            <a:avLst/>
          </a:prstGeom>
        </p:spPr>
        <p:txBody>
          <a:bodyPr wrap="square" lIns="0" tIns="0" rIns="0" bIns="0" rtlCol="0" anchor="t">
            <a:spAutoFit/>
          </a:bodyPr>
          <a:lstStyle/>
          <a:p>
            <a:pPr algn="just"/>
            <a:r>
              <a:rPr lang="ja-JP" altLang="en-US" sz="1100" b="1" dirty="0">
                <a:solidFill>
                  <a:srgbClr val="000000"/>
                </a:solidFill>
                <a:latin typeface="BIZ UDゴシック" panose="020B0400000000000000" pitchFamily="49" charset="-128"/>
                <a:ea typeface="BIZ UDゴシック" panose="020B0400000000000000" pitchFamily="49" charset="-128"/>
              </a:rPr>
              <a:t>疾病発見後、同じ職場で働き続けなかった人</a:t>
            </a:r>
            <a:endParaRPr lang="en-US" altLang="ja-JP" sz="1100" dirty="0">
              <a:solidFill>
                <a:srgbClr val="000000"/>
              </a:solidFill>
              <a:latin typeface="BIZ UDゴシック" panose="020B0400000000000000" pitchFamily="49" charset="-128"/>
              <a:ea typeface="BIZ UDゴシック" panose="020B0400000000000000" pitchFamily="49" charset="-128"/>
            </a:endParaRPr>
          </a:p>
        </p:txBody>
      </p:sp>
      <p:sp>
        <p:nvSpPr>
          <p:cNvPr id="97" name="テキスト ボックス 96">
            <a:extLst>
              <a:ext uri="{FF2B5EF4-FFF2-40B4-BE49-F238E27FC236}">
                <a16:creationId xmlns:a16="http://schemas.microsoft.com/office/drawing/2014/main" id="{289FBD8C-6D22-122D-8F27-B4119AAE980A}"/>
              </a:ext>
            </a:extLst>
          </p:cNvPr>
          <p:cNvSpPr txBox="1"/>
          <p:nvPr/>
        </p:nvSpPr>
        <p:spPr>
          <a:xfrm>
            <a:off x="5210709" y="9091835"/>
            <a:ext cx="2133772" cy="769441"/>
          </a:xfrm>
          <a:prstGeom prst="rect">
            <a:avLst/>
          </a:prstGeom>
          <a:noFill/>
        </p:spPr>
        <p:txBody>
          <a:bodyPr wrap="square" rtlCol="0">
            <a:spAutoFit/>
          </a:bodyPr>
          <a:lstStyle/>
          <a:p>
            <a:pPr algn="just"/>
            <a:r>
              <a:rPr kumimoji="1" lang="ja-JP" altLang="en-US" sz="1100" b="1" dirty="0">
                <a:latin typeface="BIZ UDゴシック" panose="020B0400000000000000" pitchFamily="49" charset="-128"/>
                <a:ea typeface="BIZ UDゴシック" panose="020B0400000000000000" pitchFamily="49" charset="-128"/>
              </a:rPr>
              <a:t>労働者のメンタルヘルス不調を防ぎ、職場の改善を促すことができるよう、全ての事業所で実施できるようにします。</a:t>
            </a:r>
            <a:endParaRPr kumimoji="1" lang="en-US" altLang="ja-JP" sz="1100" b="1" dirty="0">
              <a:latin typeface="BIZ UDゴシック" panose="020B0400000000000000" pitchFamily="49" charset="-128"/>
              <a:ea typeface="BIZ UDゴシック" panose="020B0400000000000000" pitchFamily="49" charset="-128"/>
            </a:endParaRPr>
          </a:p>
        </p:txBody>
      </p:sp>
      <p:sp>
        <p:nvSpPr>
          <p:cNvPr id="102" name="テキスト ボックス 101">
            <a:extLst>
              <a:ext uri="{FF2B5EF4-FFF2-40B4-BE49-F238E27FC236}">
                <a16:creationId xmlns:a16="http://schemas.microsoft.com/office/drawing/2014/main" id="{95A8AA29-1221-3989-5519-F514DF46E769}"/>
              </a:ext>
            </a:extLst>
          </p:cNvPr>
          <p:cNvSpPr txBox="1"/>
          <p:nvPr/>
        </p:nvSpPr>
        <p:spPr>
          <a:xfrm>
            <a:off x="5212718" y="8616489"/>
            <a:ext cx="2159566" cy="523220"/>
          </a:xfrm>
          <a:prstGeom prst="rect">
            <a:avLst/>
          </a:prstGeom>
          <a:noFill/>
        </p:spPr>
        <p:txBody>
          <a:bodyPr wrap="none" rtlCol="0">
            <a:spAutoFit/>
          </a:bodyPr>
          <a:lstStyle/>
          <a:p>
            <a:r>
              <a:rPr kumimoji="1" lang="ja-JP" altLang="en-US" sz="1400" b="1" dirty="0">
                <a:solidFill>
                  <a:schemeClr val="bg1"/>
                </a:solidFill>
                <a:highlight>
                  <a:srgbClr val="EA5504"/>
                </a:highlight>
                <a:latin typeface="BIZ UDゴシック" panose="020B0400000000000000" pitchFamily="49" charset="-128"/>
                <a:ea typeface="BIZ UDゴシック" panose="020B0400000000000000" pitchFamily="49" charset="-128"/>
              </a:rPr>
              <a:t>職場の改善を促すことが</a:t>
            </a:r>
            <a:endParaRPr kumimoji="1" lang="en-US" altLang="ja-JP" sz="1400" b="1" dirty="0">
              <a:solidFill>
                <a:schemeClr val="bg1"/>
              </a:solidFill>
              <a:highlight>
                <a:srgbClr val="EA5504"/>
              </a:highlight>
              <a:latin typeface="BIZ UDゴシック" panose="020B0400000000000000" pitchFamily="49" charset="-128"/>
              <a:ea typeface="BIZ UDゴシック" panose="020B0400000000000000" pitchFamily="49" charset="-128"/>
            </a:endParaRPr>
          </a:p>
          <a:p>
            <a:r>
              <a:rPr kumimoji="1" lang="ja-JP" altLang="en-US" sz="1400" b="1" dirty="0">
                <a:solidFill>
                  <a:schemeClr val="bg1"/>
                </a:solidFill>
                <a:highlight>
                  <a:srgbClr val="EA5504"/>
                </a:highlight>
                <a:latin typeface="BIZ UDゴシック" panose="020B0400000000000000" pitchFamily="49" charset="-128"/>
                <a:ea typeface="BIZ UDゴシック" panose="020B0400000000000000" pitchFamily="49" charset="-128"/>
              </a:rPr>
              <a:t>できるストレスチェック</a:t>
            </a:r>
            <a:endParaRPr kumimoji="1" lang="en-US" altLang="ja-JP" sz="1400" b="1" dirty="0">
              <a:solidFill>
                <a:schemeClr val="bg1"/>
              </a:solidFill>
              <a:highlight>
                <a:srgbClr val="EA5504"/>
              </a:highlight>
              <a:latin typeface="BIZ UDゴシック" panose="020B0400000000000000" pitchFamily="49" charset="-128"/>
              <a:ea typeface="BIZ UDゴシック" panose="020B0400000000000000" pitchFamily="49" charset="-128"/>
            </a:endParaRPr>
          </a:p>
        </p:txBody>
      </p:sp>
      <p:sp>
        <p:nvSpPr>
          <p:cNvPr id="111" name="TextBox 72">
            <a:extLst>
              <a:ext uri="{FF2B5EF4-FFF2-40B4-BE49-F238E27FC236}">
                <a16:creationId xmlns:a16="http://schemas.microsoft.com/office/drawing/2014/main" id="{1F4AE2D1-D3A6-B376-C055-DA1E954DB1B5}"/>
              </a:ext>
            </a:extLst>
          </p:cNvPr>
          <p:cNvSpPr txBox="1"/>
          <p:nvPr/>
        </p:nvSpPr>
        <p:spPr>
          <a:xfrm>
            <a:off x="473588" y="4535538"/>
            <a:ext cx="2150796" cy="307777"/>
          </a:xfrm>
          <a:prstGeom prst="rect">
            <a:avLst/>
          </a:prstGeom>
        </p:spPr>
        <p:txBody>
          <a:bodyPr wrap="square" lIns="0" tIns="0" rIns="0" bIns="0" rtlCol="0" anchor="t">
            <a:spAutoFit/>
          </a:bodyPr>
          <a:lstStyle/>
          <a:p>
            <a:pPr algn="just"/>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休業４日以上。新型コロナ等は除く。</a:t>
            </a:r>
            <a:endParaRPr lang="en-US" altLang="ja-JP" sz="1000" dirty="0">
              <a:latin typeface="Meiryo UI" panose="020B0604030504040204" pitchFamily="34" charset="-128"/>
              <a:ea typeface="Meiryo UI" panose="020B0604030504040204" pitchFamily="34" charset="-128"/>
            </a:endParaRPr>
          </a:p>
          <a:p>
            <a:pPr algn="just"/>
            <a:r>
              <a:rPr lang="ja-JP" altLang="en-US" sz="1000" dirty="0">
                <a:latin typeface="Meiryo UI" panose="020B0604030504040204" pitchFamily="34" charset="-128"/>
                <a:ea typeface="Meiryo UI" panose="020B0604030504040204" pitchFamily="34" charset="-128"/>
              </a:rPr>
              <a:t>　　　　　　　　　　　　　（厚生労働省）</a:t>
            </a:r>
            <a:endParaRPr lang="en-US" altLang="ja-JP" sz="1000" dirty="0">
              <a:latin typeface="Meiryo UI" panose="020B0604030504040204" pitchFamily="34" charset="-128"/>
              <a:ea typeface="Meiryo UI" panose="020B0604030504040204" pitchFamily="34" charset="-128"/>
            </a:endParaRPr>
          </a:p>
        </p:txBody>
      </p:sp>
      <p:sp>
        <p:nvSpPr>
          <p:cNvPr id="12" name="テキスト ボックス 11">
            <a:extLst>
              <a:ext uri="{FF2B5EF4-FFF2-40B4-BE49-F238E27FC236}">
                <a16:creationId xmlns:a16="http://schemas.microsoft.com/office/drawing/2014/main" id="{09416F3C-AFCE-7D75-5E5A-4D406864053B}"/>
              </a:ext>
            </a:extLst>
          </p:cNvPr>
          <p:cNvSpPr txBox="1"/>
          <p:nvPr/>
        </p:nvSpPr>
        <p:spPr>
          <a:xfrm>
            <a:off x="386179" y="5525056"/>
            <a:ext cx="1048375" cy="738664"/>
          </a:xfrm>
          <a:prstGeom prst="rect">
            <a:avLst/>
          </a:prstGeom>
          <a:noFill/>
        </p:spPr>
        <p:txBody>
          <a:bodyPr wrap="square" rtlCol="0">
            <a:spAutoFit/>
          </a:bodyPr>
          <a:lstStyle/>
          <a:p>
            <a:pPr algn="just"/>
            <a:r>
              <a:rPr kumimoji="1" lang="ja-JP" altLang="en-US" sz="1400" b="1" dirty="0">
                <a:solidFill>
                  <a:schemeClr val="bg1"/>
                </a:solidFill>
                <a:highlight>
                  <a:srgbClr val="000080"/>
                </a:highlight>
                <a:latin typeface="BIZ UDゴシック" panose="020B0400000000000000" pitchFamily="49" charset="-128"/>
                <a:ea typeface="BIZ UDゴシック" panose="020B0400000000000000" pitchFamily="49" charset="-128"/>
              </a:rPr>
              <a:t>私たちを</a:t>
            </a:r>
            <a:endParaRPr kumimoji="1" lang="en-US" altLang="ja-JP" sz="1400" b="1" dirty="0">
              <a:solidFill>
                <a:schemeClr val="bg1"/>
              </a:solidFill>
              <a:highlight>
                <a:srgbClr val="000080"/>
              </a:highlight>
              <a:latin typeface="BIZ UDゴシック" panose="020B0400000000000000" pitchFamily="49" charset="-128"/>
              <a:ea typeface="BIZ UDゴシック" panose="020B0400000000000000" pitchFamily="49" charset="-128"/>
            </a:endParaRPr>
          </a:p>
          <a:p>
            <a:pPr algn="just"/>
            <a:r>
              <a:rPr kumimoji="1" lang="ja-JP" altLang="en-US" sz="1400" b="1" dirty="0">
                <a:solidFill>
                  <a:schemeClr val="bg1"/>
                </a:solidFill>
                <a:highlight>
                  <a:srgbClr val="000080"/>
                </a:highlight>
                <a:latin typeface="BIZ UDゴシック" panose="020B0400000000000000" pitchFamily="49" charset="-128"/>
                <a:ea typeface="BIZ UDゴシック" panose="020B0400000000000000" pitchFamily="49" charset="-128"/>
              </a:rPr>
              <a:t>とりまく</a:t>
            </a:r>
            <a:endParaRPr kumimoji="1" lang="en-US" altLang="ja-JP" sz="1400" b="1" dirty="0">
              <a:solidFill>
                <a:schemeClr val="bg1"/>
              </a:solidFill>
              <a:highlight>
                <a:srgbClr val="000080"/>
              </a:highlight>
              <a:latin typeface="BIZ UDゴシック" panose="020B0400000000000000" pitchFamily="49" charset="-128"/>
              <a:ea typeface="BIZ UDゴシック" panose="020B0400000000000000" pitchFamily="49" charset="-128"/>
            </a:endParaRPr>
          </a:p>
          <a:p>
            <a:pPr algn="just"/>
            <a:r>
              <a:rPr kumimoji="1" lang="ja-JP" altLang="en-US" sz="1400" b="1" dirty="0">
                <a:solidFill>
                  <a:schemeClr val="bg1"/>
                </a:solidFill>
                <a:highlight>
                  <a:srgbClr val="000080"/>
                </a:highlight>
                <a:latin typeface="BIZ UDゴシック" panose="020B0400000000000000" pitchFamily="49" charset="-128"/>
                <a:ea typeface="BIZ UDゴシック" panose="020B0400000000000000" pitchFamily="49" charset="-128"/>
              </a:rPr>
              <a:t>課題</a:t>
            </a:r>
          </a:p>
        </p:txBody>
      </p:sp>
      <p:sp>
        <p:nvSpPr>
          <p:cNvPr id="79" name="角丸四角形 78"/>
          <p:cNvSpPr/>
          <p:nvPr/>
        </p:nvSpPr>
        <p:spPr>
          <a:xfrm>
            <a:off x="2739930" y="7603701"/>
            <a:ext cx="2074187" cy="2252956"/>
          </a:xfrm>
          <a:prstGeom prst="roundRect">
            <a:avLst>
              <a:gd name="adj" fmla="val 3983"/>
            </a:avLst>
          </a:prstGeom>
          <a:ln>
            <a:solidFill>
              <a:srgbClr val="EA55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0" name="テキスト ボックス 79">
            <a:extLst>
              <a:ext uri="{FF2B5EF4-FFF2-40B4-BE49-F238E27FC236}">
                <a16:creationId xmlns:a16="http://schemas.microsoft.com/office/drawing/2014/main" id="{289FBD8C-6D22-122D-8F27-B4119AAE980A}"/>
              </a:ext>
            </a:extLst>
          </p:cNvPr>
          <p:cNvSpPr txBox="1"/>
          <p:nvPr/>
        </p:nvSpPr>
        <p:spPr>
          <a:xfrm>
            <a:off x="2807000" y="9091835"/>
            <a:ext cx="1961850" cy="769441"/>
          </a:xfrm>
          <a:prstGeom prst="rect">
            <a:avLst/>
          </a:prstGeom>
          <a:noFill/>
        </p:spPr>
        <p:txBody>
          <a:bodyPr wrap="square" rtlCol="0">
            <a:spAutoFit/>
          </a:bodyPr>
          <a:lstStyle/>
          <a:p>
            <a:pPr algn="just"/>
            <a:r>
              <a:rPr kumimoji="1" lang="ja-JP" altLang="en-US" sz="1100" b="1" dirty="0">
                <a:latin typeface="BIZ UDゴシック" panose="020B0400000000000000" pitchFamily="49" charset="-128"/>
                <a:ea typeface="BIZ UDゴシック" panose="020B0400000000000000" pitchFamily="49" charset="-128"/>
              </a:rPr>
              <a:t>疾病を抱える労働者が、離職することなく働き続けられるように、ガイドラインを普及・促進します。</a:t>
            </a:r>
            <a:endParaRPr kumimoji="1" lang="en-US" altLang="ja-JP" sz="1100" b="1" dirty="0">
              <a:latin typeface="BIZ UDゴシック" panose="020B0400000000000000" pitchFamily="49" charset="-128"/>
              <a:ea typeface="BIZ UDゴシック" panose="020B0400000000000000" pitchFamily="49" charset="-128"/>
            </a:endParaRPr>
          </a:p>
        </p:txBody>
      </p:sp>
      <p:sp>
        <p:nvSpPr>
          <p:cNvPr id="81" name="テキスト ボックス 80">
            <a:extLst>
              <a:ext uri="{FF2B5EF4-FFF2-40B4-BE49-F238E27FC236}">
                <a16:creationId xmlns:a16="http://schemas.microsoft.com/office/drawing/2014/main" id="{95A8AA29-1221-3989-5519-F514DF46E769}"/>
              </a:ext>
            </a:extLst>
          </p:cNvPr>
          <p:cNvSpPr txBox="1"/>
          <p:nvPr/>
        </p:nvSpPr>
        <p:spPr>
          <a:xfrm>
            <a:off x="2804602" y="8616489"/>
            <a:ext cx="2178250" cy="523220"/>
          </a:xfrm>
          <a:prstGeom prst="rect">
            <a:avLst/>
          </a:prstGeom>
          <a:noFill/>
        </p:spPr>
        <p:txBody>
          <a:bodyPr wrap="square" rtlCol="0">
            <a:spAutoFit/>
          </a:bodyPr>
          <a:lstStyle/>
          <a:p>
            <a:r>
              <a:rPr kumimoji="1" lang="ja-JP" altLang="en-US" sz="1400" b="1" dirty="0">
                <a:solidFill>
                  <a:schemeClr val="bg1"/>
                </a:solidFill>
                <a:highlight>
                  <a:srgbClr val="EA5504"/>
                </a:highlight>
                <a:latin typeface="BIZ UDゴシック" panose="020B0400000000000000" pitchFamily="49" charset="-128"/>
                <a:ea typeface="BIZ UDゴシック" panose="020B0400000000000000" pitchFamily="49" charset="-128"/>
              </a:rPr>
              <a:t>事業場における</a:t>
            </a:r>
            <a:endParaRPr kumimoji="1" lang="en-US" altLang="ja-JP" sz="1400" b="1" dirty="0">
              <a:solidFill>
                <a:schemeClr val="bg1"/>
              </a:solidFill>
              <a:highlight>
                <a:srgbClr val="EA5504"/>
              </a:highlight>
              <a:latin typeface="BIZ UDゴシック" panose="020B0400000000000000" pitchFamily="49" charset="-128"/>
              <a:ea typeface="BIZ UDゴシック" panose="020B0400000000000000" pitchFamily="49" charset="-128"/>
            </a:endParaRPr>
          </a:p>
          <a:p>
            <a:r>
              <a:rPr kumimoji="1" lang="ja-JP" altLang="en-US" sz="1400" b="1" dirty="0">
                <a:solidFill>
                  <a:schemeClr val="bg1"/>
                </a:solidFill>
                <a:highlight>
                  <a:srgbClr val="EA5504"/>
                </a:highlight>
                <a:latin typeface="BIZ UDゴシック" panose="020B0400000000000000" pitchFamily="49" charset="-128"/>
                <a:ea typeface="BIZ UDゴシック" panose="020B0400000000000000" pitchFamily="49" charset="-128"/>
              </a:rPr>
              <a:t>治療と仕事の両立支援</a:t>
            </a:r>
            <a:endParaRPr kumimoji="1" lang="en-US" altLang="ja-JP" sz="1400" b="1" dirty="0">
              <a:solidFill>
                <a:schemeClr val="bg1"/>
              </a:solidFill>
              <a:highlight>
                <a:srgbClr val="EA5504"/>
              </a:highlight>
              <a:latin typeface="BIZ UDゴシック" panose="020B0400000000000000" pitchFamily="49" charset="-128"/>
              <a:ea typeface="BIZ UDゴシック" panose="020B0400000000000000" pitchFamily="49" charset="-128"/>
            </a:endParaRPr>
          </a:p>
        </p:txBody>
      </p:sp>
      <p:sp>
        <p:nvSpPr>
          <p:cNvPr id="96" name="角丸四角形 95"/>
          <p:cNvSpPr/>
          <p:nvPr/>
        </p:nvSpPr>
        <p:spPr>
          <a:xfrm>
            <a:off x="225570" y="7603701"/>
            <a:ext cx="2181079" cy="2252956"/>
          </a:xfrm>
          <a:prstGeom prst="roundRect">
            <a:avLst>
              <a:gd name="adj" fmla="val 3983"/>
            </a:avLst>
          </a:prstGeom>
          <a:ln>
            <a:solidFill>
              <a:srgbClr val="EA55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99" name="テキスト ボックス 98">
            <a:extLst>
              <a:ext uri="{FF2B5EF4-FFF2-40B4-BE49-F238E27FC236}">
                <a16:creationId xmlns:a16="http://schemas.microsoft.com/office/drawing/2014/main" id="{289FBD8C-6D22-122D-8F27-B4119AAE980A}"/>
              </a:ext>
            </a:extLst>
          </p:cNvPr>
          <p:cNvSpPr txBox="1"/>
          <p:nvPr/>
        </p:nvSpPr>
        <p:spPr>
          <a:xfrm>
            <a:off x="258212" y="9091835"/>
            <a:ext cx="2148438" cy="600164"/>
          </a:xfrm>
          <a:prstGeom prst="rect">
            <a:avLst/>
          </a:prstGeom>
          <a:noFill/>
        </p:spPr>
        <p:txBody>
          <a:bodyPr wrap="square" rtlCol="0">
            <a:spAutoFit/>
          </a:bodyPr>
          <a:lstStyle/>
          <a:p>
            <a:pPr algn="just"/>
            <a:r>
              <a:rPr kumimoji="1" lang="ja-JP" altLang="en-US" sz="1100" b="1" dirty="0">
                <a:latin typeface="BIZ UDゴシック" panose="020B0400000000000000" pitchFamily="49" charset="-128"/>
                <a:ea typeface="BIZ UDゴシック" panose="020B0400000000000000" pitchFamily="49" charset="-128"/>
              </a:rPr>
              <a:t>本人や家族の病気・看護休暇等をあらゆる企業で取得できるよう法制化します。</a:t>
            </a:r>
            <a:endParaRPr kumimoji="1" lang="en-US" altLang="ja-JP" sz="1100" b="1" dirty="0">
              <a:latin typeface="BIZ UDゴシック" panose="020B0400000000000000" pitchFamily="49" charset="-128"/>
              <a:ea typeface="BIZ UDゴシック" panose="020B0400000000000000" pitchFamily="49" charset="-128"/>
            </a:endParaRPr>
          </a:p>
        </p:txBody>
      </p:sp>
      <p:sp>
        <p:nvSpPr>
          <p:cNvPr id="101" name="テキスト ボックス 100">
            <a:extLst>
              <a:ext uri="{FF2B5EF4-FFF2-40B4-BE49-F238E27FC236}">
                <a16:creationId xmlns:a16="http://schemas.microsoft.com/office/drawing/2014/main" id="{95A8AA29-1221-3989-5519-F514DF46E769}"/>
              </a:ext>
            </a:extLst>
          </p:cNvPr>
          <p:cNvSpPr txBox="1"/>
          <p:nvPr/>
        </p:nvSpPr>
        <p:spPr>
          <a:xfrm>
            <a:off x="256823" y="8616489"/>
            <a:ext cx="2150437" cy="523220"/>
          </a:xfrm>
          <a:prstGeom prst="rect">
            <a:avLst/>
          </a:prstGeom>
          <a:noFill/>
        </p:spPr>
        <p:txBody>
          <a:bodyPr wrap="square" rtlCol="0">
            <a:spAutoFit/>
          </a:bodyPr>
          <a:lstStyle/>
          <a:p>
            <a:r>
              <a:rPr kumimoji="1" lang="ja-JP" altLang="en-US" sz="1400" b="1" dirty="0">
                <a:solidFill>
                  <a:schemeClr val="bg1"/>
                </a:solidFill>
                <a:highlight>
                  <a:srgbClr val="EA5504"/>
                </a:highlight>
                <a:latin typeface="BIZ UDゴシック" panose="020B0400000000000000" pitchFamily="49" charset="-128"/>
                <a:ea typeface="BIZ UDゴシック" panose="020B0400000000000000" pitchFamily="49" charset="-128"/>
              </a:rPr>
              <a:t>年次有給休暇の取得促進と長期連続休暇の推進</a:t>
            </a: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1464" y="7801275"/>
            <a:ext cx="799060" cy="856946"/>
          </a:xfrm>
          <a:prstGeom prst="rect">
            <a:avLst/>
          </a:prstGeom>
        </p:spPr>
      </p:pic>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08885" y="7801276"/>
            <a:ext cx="639906" cy="817032"/>
          </a:xfrm>
          <a:prstGeom prst="rect">
            <a:avLst/>
          </a:prstGeom>
        </p:spPr>
      </p:pic>
      <p:sp>
        <p:nvSpPr>
          <p:cNvPr id="7" name="正方形/長方形 6"/>
          <p:cNvSpPr/>
          <p:nvPr/>
        </p:nvSpPr>
        <p:spPr>
          <a:xfrm>
            <a:off x="2446465" y="6174724"/>
            <a:ext cx="197596" cy="7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四角形: 角を丸くする 5">
            <a:extLst>
              <a:ext uri="{FF2B5EF4-FFF2-40B4-BE49-F238E27FC236}">
                <a16:creationId xmlns:a16="http://schemas.microsoft.com/office/drawing/2014/main" id="{10ED8457-5392-114A-6A74-A950858660DF}"/>
              </a:ext>
            </a:extLst>
          </p:cNvPr>
          <p:cNvSpPr/>
          <p:nvPr/>
        </p:nvSpPr>
        <p:spPr>
          <a:xfrm>
            <a:off x="1400992" y="5138705"/>
            <a:ext cx="1863891" cy="1521534"/>
          </a:xfrm>
          <a:prstGeom prst="round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80F9857F-317C-350C-1E95-E045C0D27437}"/>
              </a:ext>
            </a:extLst>
          </p:cNvPr>
          <p:cNvSpPr txBox="1"/>
          <p:nvPr/>
        </p:nvSpPr>
        <p:spPr>
          <a:xfrm>
            <a:off x="1467464" y="5236593"/>
            <a:ext cx="1891405" cy="646331"/>
          </a:xfrm>
          <a:prstGeom prst="rect">
            <a:avLst/>
          </a:prstGeom>
          <a:noFill/>
        </p:spPr>
        <p:txBody>
          <a:bodyPr wrap="square" rtlCol="0">
            <a:spAutoFit/>
          </a:bodyPr>
          <a:lstStyle/>
          <a:p>
            <a:pPr algn="just"/>
            <a:r>
              <a:rPr kumimoji="1" lang="ja-JP" altLang="en-US" sz="1200" b="1" dirty="0">
                <a:solidFill>
                  <a:schemeClr val="bg1"/>
                </a:solidFill>
                <a:latin typeface="BIZ UDゴシック" panose="020B0400000000000000" pitchFamily="49" charset="-128"/>
                <a:ea typeface="BIZ UDゴシック" panose="020B0400000000000000" pitchFamily="49" charset="-128"/>
              </a:rPr>
              <a:t>①休暇制度が不十分で、</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a:p>
            <a:pPr algn="just"/>
            <a:r>
              <a:rPr kumimoji="1" lang="ja-JP" altLang="en-US" sz="1200" b="1" dirty="0">
                <a:solidFill>
                  <a:schemeClr val="bg1"/>
                </a:solidFill>
                <a:latin typeface="BIZ UDゴシック" panose="020B0400000000000000" pitchFamily="49" charset="-128"/>
                <a:ea typeface="BIZ UDゴシック" panose="020B0400000000000000" pitchFamily="49" charset="-128"/>
              </a:rPr>
              <a:t>　治療・療養に</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a:p>
            <a:pPr algn="just"/>
            <a:r>
              <a:rPr kumimoji="1" lang="ja-JP" altLang="en-US" sz="1200" b="1" dirty="0">
                <a:solidFill>
                  <a:schemeClr val="bg1"/>
                </a:solidFill>
                <a:latin typeface="BIZ UDゴシック" panose="020B0400000000000000" pitchFamily="49" charset="-128"/>
                <a:ea typeface="BIZ UDゴシック" panose="020B0400000000000000" pitchFamily="49" charset="-128"/>
              </a:rPr>
              <a:t>　専念できない</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p:txBody>
      </p:sp>
      <p:sp>
        <p:nvSpPr>
          <p:cNvPr id="22" name="TextBox 77">
            <a:extLst>
              <a:ext uri="{FF2B5EF4-FFF2-40B4-BE49-F238E27FC236}">
                <a16:creationId xmlns:a16="http://schemas.microsoft.com/office/drawing/2014/main" id="{1399E728-F813-099D-6AD7-FF9232385789}"/>
              </a:ext>
            </a:extLst>
          </p:cNvPr>
          <p:cNvSpPr txBox="1"/>
          <p:nvPr/>
        </p:nvSpPr>
        <p:spPr>
          <a:xfrm>
            <a:off x="601745" y="3751271"/>
            <a:ext cx="1716736" cy="276999"/>
          </a:xfrm>
          <a:prstGeom prst="rect">
            <a:avLst/>
          </a:prstGeom>
        </p:spPr>
        <p:txBody>
          <a:bodyPr wrap="square" lIns="0" tIns="0" rIns="0" bIns="0" rtlCol="0" anchor="t">
            <a:spAutoFit/>
          </a:bodyPr>
          <a:lstStyle/>
          <a:p>
            <a:r>
              <a:rPr lang="en-US" altLang="ja-JP" sz="1100" b="1" dirty="0">
                <a:latin typeface="Meiryo UI" panose="020B0604030504040204" pitchFamily="34" charset="-128"/>
                <a:ea typeface="Meiryo UI" panose="020B0604030504040204" pitchFamily="34" charset="-128"/>
              </a:rPr>
              <a:t>2016</a:t>
            </a:r>
            <a:r>
              <a:rPr lang="ja-JP" altLang="en-US" sz="1100" b="1" dirty="0">
                <a:latin typeface="Meiryo UI" panose="020B0604030504040204" pitchFamily="34" charset="-128"/>
                <a:ea typeface="Meiryo UI" panose="020B0604030504040204" pitchFamily="34" charset="-128"/>
              </a:rPr>
              <a:t>年：</a:t>
            </a:r>
            <a:r>
              <a:rPr lang="en-US" altLang="ja-JP" b="1" dirty="0">
                <a:latin typeface="Meiryo UI" panose="020B0604030504040204" pitchFamily="34" charset="-128"/>
                <a:ea typeface="Meiryo UI" panose="020B0604030504040204" pitchFamily="34" charset="-128"/>
              </a:rPr>
              <a:t>11.8</a:t>
            </a:r>
            <a:r>
              <a:rPr lang="ja-JP" altLang="en-US" sz="1200" b="1" dirty="0">
                <a:latin typeface="Meiryo UI" panose="020B0604030504040204" pitchFamily="34" charset="-128"/>
                <a:ea typeface="Meiryo UI" panose="020B0604030504040204" pitchFamily="34" charset="-128"/>
              </a:rPr>
              <a:t>万人</a:t>
            </a:r>
            <a:endParaRPr lang="en-US" altLang="ja-JP" sz="1200" b="1" dirty="0">
              <a:latin typeface="Meiryo UI" panose="020B0604030504040204" pitchFamily="34" charset="-128"/>
              <a:ea typeface="Meiryo UI" panose="020B0604030504040204" pitchFamily="34" charset="-128"/>
            </a:endParaRPr>
          </a:p>
        </p:txBody>
      </p:sp>
      <p:sp>
        <p:nvSpPr>
          <p:cNvPr id="23" name="三角形 48">
            <a:extLst>
              <a:ext uri="{FF2B5EF4-FFF2-40B4-BE49-F238E27FC236}">
                <a16:creationId xmlns:a16="http://schemas.microsoft.com/office/drawing/2014/main" id="{F79700EE-2D78-1FBA-05C1-5F275C8F12C2}"/>
              </a:ext>
            </a:extLst>
          </p:cNvPr>
          <p:cNvSpPr/>
          <p:nvPr/>
        </p:nvSpPr>
        <p:spPr>
          <a:xfrm rot="10800000">
            <a:off x="1351830" y="3638907"/>
            <a:ext cx="197156" cy="103854"/>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Box 77">
            <a:extLst>
              <a:ext uri="{FF2B5EF4-FFF2-40B4-BE49-F238E27FC236}">
                <a16:creationId xmlns:a16="http://schemas.microsoft.com/office/drawing/2014/main" id="{556F2B20-4A47-D5EF-3EA7-9FFB4B943857}"/>
              </a:ext>
            </a:extLst>
          </p:cNvPr>
          <p:cNvSpPr txBox="1"/>
          <p:nvPr/>
        </p:nvSpPr>
        <p:spPr>
          <a:xfrm>
            <a:off x="600452" y="3331033"/>
            <a:ext cx="1725700" cy="276999"/>
          </a:xfrm>
          <a:prstGeom prst="rect">
            <a:avLst/>
          </a:prstGeom>
        </p:spPr>
        <p:txBody>
          <a:bodyPr wrap="square" lIns="0" tIns="0" rIns="0" bIns="0" rtlCol="0" anchor="t">
            <a:spAutoFit/>
          </a:bodyPr>
          <a:lstStyle/>
          <a:p>
            <a:r>
              <a:rPr lang="en-US" altLang="ja-JP" sz="1100" b="1" dirty="0">
                <a:latin typeface="Meiryo UI" panose="020B0604030504040204" pitchFamily="34" charset="-128"/>
                <a:ea typeface="Meiryo UI" panose="020B0604030504040204" pitchFamily="34" charset="-128"/>
              </a:rPr>
              <a:t>2009</a:t>
            </a:r>
            <a:r>
              <a:rPr lang="ja-JP" altLang="en-US" sz="1100" b="1" dirty="0">
                <a:latin typeface="Meiryo UI" panose="020B0604030504040204" pitchFamily="34" charset="-128"/>
                <a:ea typeface="Meiryo UI" panose="020B0604030504040204" pitchFamily="34" charset="-128"/>
              </a:rPr>
              <a:t>年：</a:t>
            </a:r>
            <a:r>
              <a:rPr lang="en-US" altLang="ja-JP" b="1" dirty="0">
                <a:latin typeface="Meiryo UI" panose="020B0604030504040204" pitchFamily="34" charset="-128"/>
                <a:ea typeface="Meiryo UI" panose="020B0604030504040204" pitchFamily="34" charset="-128"/>
              </a:rPr>
              <a:t>10.6</a:t>
            </a:r>
            <a:r>
              <a:rPr lang="ja-JP" altLang="en-US" sz="1200" b="1" dirty="0">
                <a:latin typeface="Meiryo UI" panose="020B0604030504040204" pitchFamily="34" charset="-128"/>
                <a:ea typeface="Meiryo UI" panose="020B0604030504040204" pitchFamily="34" charset="-128"/>
              </a:rPr>
              <a:t>万人</a:t>
            </a:r>
            <a:endParaRPr lang="en-US" altLang="ja-JP" sz="1200" b="1" dirty="0">
              <a:latin typeface="Meiryo UI" panose="020B0604030504040204" pitchFamily="34" charset="-128"/>
              <a:ea typeface="Meiryo UI" panose="020B0604030504040204" pitchFamily="34" charset="-128"/>
            </a:endParaRPr>
          </a:p>
        </p:txBody>
      </p:sp>
      <p:pic>
        <p:nvPicPr>
          <p:cNvPr id="21" name="図 20" descr="スーツを着た男性&#10;&#10;自動的に生成された説明">
            <a:extLst>
              <a:ext uri="{FF2B5EF4-FFF2-40B4-BE49-F238E27FC236}">
                <a16:creationId xmlns:a16="http://schemas.microsoft.com/office/drawing/2014/main" id="{ACE26A88-A218-4D39-78BC-5B0C4E07201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6207" y="1296363"/>
            <a:ext cx="1425720" cy="1425720"/>
          </a:xfrm>
          <a:prstGeom prst="rect">
            <a:avLst/>
          </a:prstGeom>
        </p:spPr>
      </p:pic>
      <p:sp>
        <p:nvSpPr>
          <p:cNvPr id="25" name="TextBox 77">
            <a:extLst>
              <a:ext uri="{FF2B5EF4-FFF2-40B4-BE49-F238E27FC236}">
                <a16:creationId xmlns:a16="http://schemas.microsoft.com/office/drawing/2014/main" id="{27DA794A-6416-4073-53F3-1E58970E3803}"/>
              </a:ext>
            </a:extLst>
          </p:cNvPr>
          <p:cNvSpPr txBox="1"/>
          <p:nvPr/>
        </p:nvSpPr>
        <p:spPr>
          <a:xfrm>
            <a:off x="283225" y="2817581"/>
            <a:ext cx="2421494" cy="391326"/>
          </a:xfrm>
          <a:prstGeom prst="rect">
            <a:avLst/>
          </a:prstGeom>
        </p:spPr>
        <p:txBody>
          <a:bodyPr wrap="square" lIns="0" tIns="0" rIns="0" bIns="0" rtlCol="0" anchor="t">
            <a:spAutoFit/>
          </a:bodyPr>
          <a:lstStyle/>
          <a:p>
            <a:pPr>
              <a:lnSpc>
                <a:spcPts val="3780"/>
              </a:lnSpc>
            </a:pPr>
            <a:r>
              <a:rPr lang="ja-JP" altLang="en-US" sz="1400" b="1" dirty="0">
                <a:solidFill>
                  <a:schemeClr val="bg1"/>
                </a:solidFill>
                <a:latin typeface="BIZ UDゴシック" panose="020B0400000000000000" pitchFamily="49" charset="-128"/>
                <a:ea typeface="BIZ UDゴシック" panose="020B0400000000000000" pitchFamily="49" charset="-128"/>
              </a:rPr>
              <a:t>労働災害の死傷者数が増加中</a:t>
            </a:r>
          </a:p>
        </p:txBody>
      </p:sp>
      <p:sp>
        <p:nvSpPr>
          <p:cNvPr id="29" name="TextBox 77">
            <a:extLst>
              <a:ext uri="{FF2B5EF4-FFF2-40B4-BE49-F238E27FC236}">
                <a16:creationId xmlns:a16="http://schemas.microsoft.com/office/drawing/2014/main" id="{14250A70-2902-CA93-8E5E-86FD068BE2A6}"/>
              </a:ext>
            </a:extLst>
          </p:cNvPr>
          <p:cNvSpPr txBox="1"/>
          <p:nvPr/>
        </p:nvSpPr>
        <p:spPr>
          <a:xfrm>
            <a:off x="600452" y="4209366"/>
            <a:ext cx="1716736" cy="276999"/>
          </a:xfrm>
          <a:prstGeom prst="rect">
            <a:avLst/>
          </a:prstGeom>
        </p:spPr>
        <p:txBody>
          <a:bodyPr wrap="square" lIns="0" tIns="0" rIns="0" bIns="0" rtlCol="0" anchor="t">
            <a:spAutoFit/>
          </a:bodyPr>
          <a:lstStyle/>
          <a:p>
            <a:r>
              <a:rPr lang="en-US" altLang="ja-JP" sz="1100" b="1" dirty="0">
                <a:latin typeface="Meiryo UI" panose="020B0604030504040204" pitchFamily="34" charset="-128"/>
                <a:ea typeface="Meiryo UI" panose="020B0604030504040204" pitchFamily="34" charset="-128"/>
              </a:rPr>
              <a:t>2023</a:t>
            </a:r>
            <a:r>
              <a:rPr lang="ja-JP" altLang="en-US" sz="1100" b="1" dirty="0">
                <a:latin typeface="Meiryo UI" panose="020B0604030504040204" pitchFamily="34" charset="-128"/>
                <a:ea typeface="Meiryo UI" panose="020B0604030504040204" pitchFamily="34" charset="-128"/>
              </a:rPr>
              <a:t>年：</a:t>
            </a:r>
            <a:r>
              <a:rPr lang="en-US" altLang="ja-JP" b="1" dirty="0">
                <a:solidFill>
                  <a:srgbClr val="EA5504"/>
                </a:solidFill>
                <a:latin typeface="Meiryo UI" panose="020B0604030504040204" pitchFamily="34" charset="-128"/>
                <a:ea typeface="Meiryo UI" panose="020B0604030504040204" pitchFamily="34" charset="-128"/>
              </a:rPr>
              <a:t>13.5</a:t>
            </a:r>
            <a:r>
              <a:rPr lang="ja-JP" altLang="en-US" sz="1200" b="1" dirty="0">
                <a:solidFill>
                  <a:srgbClr val="EA5504"/>
                </a:solidFill>
                <a:latin typeface="Meiryo UI" panose="020B0604030504040204" pitchFamily="34" charset="-128"/>
                <a:ea typeface="Meiryo UI" panose="020B0604030504040204" pitchFamily="34" charset="-128"/>
              </a:rPr>
              <a:t>万人</a:t>
            </a:r>
            <a:endParaRPr lang="en-US" altLang="ja-JP" sz="1200" b="1" dirty="0">
              <a:solidFill>
                <a:srgbClr val="EA5504"/>
              </a:solidFill>
              <a:latin typeface="Meiryo UI" panose="020B0604030504040204" pitchFamily="34" charset="-128"/>
              <a:ea typeface="Meiryo UI" panose="020B0604030504040204" pitchFamily="34" charset="-128"/>
            </a:endParaRPr>
          </a:p>
        </p:txBody>
      </p:sp>
      <p:sp>
        <p:nvSpPr>
          <p:cNvPr id="30" name="三角形 48">
            <a:extLst>
              <a:ext uri="{FF2B5EF4-FFF2-40B4-BE49-F238E27FC236}">
                <a16:creationId xmlns:a16="http://schemas.microsoft.com/office/drawing/2014/main" id="{9D246EC6-19BC-B737-8145-092BF22B4405}"/>
              </a:ext>
            </a:extLst>
          </p:cNvPr>
          <p:cNvSpPr/>
          <p:nvPr/>
        </p:nvSpPr>
        <p:spPr>
          <a:xfrm rot="10800000">
            <a:off x="1360242" y="4073928"/>
            <a:ext cx="197156" cy="103854"/>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82B411C0-2548-69CF-68EB-07C53C603EA0}"/>
              </a:ext>
            </a:extLst>
          </p:cNvPr>
          <p:cNvCxnSpPr>
            <a:cxnSpLocks/>
          </p:cNvCxnSpPr>
          <p:nvPr/>
        </p:nvCxnSpPr>
        <p:spPr>
          <a:xfrm>
            <a:off x="600452" y="4493074"/>
            <a:ext cx="1621883" cy="0"/>
          </a:xfrm>
          <a:prstGeom prst="line">
            <a:avLst/>
          </a:prstGeom>
          <a:ln w="19050" cmpd="thickThin"/>
        </p:spPr>
        <p:style>
          <a:lnRef idx="1">
            <a:schemeClr val="dk1"/>
          </a:lnRef>
          <a:fillRef idx="0">
            <a:schemeClr val="dk1"/>
          </a:fillRef>
          <a:effectRef idx="0">
            <a:schemeClr val="dk1"/>
          </a:effectRef>
          <a:fontRef idx="minor">
            <a:schemeClr val="tx1"/>
          </a:fontRef>
        </p:style>
      </p:cxnSp>
      <p:sp>
        <p:nvSpPr>
          <p:cNvPr id="32" name="TextBox 72">
            <a:extLst>
              <a:ext uri="{FF2B5EF4-FFF2-40B4-BE49-F238E27FC236}">
                <a16:creationId xmlns:a16="http://schemas.microsoft.com/office/drawing/2014/main" id="{8D30E0FB-652F-D46C-BFCE-B87DC5E08035}"/>
              </a:ext>
            </a:extLst>
          </p:cNvPr>
          <p:cNvSpPr txBox="1"/>
          <p:nvPr/>
        </p:nvSpPr>
        <p:spPr>
          <a:xfrm>
            <a:off x="4485055" y="3335834"/>
            <a:ext cx="2839280" cy="169277"/>
          </a:xfrm>
          <a:prstGeom prst="rect">
            <a:avLst/>
          </a:prstGeom>
        </p:spPr>
        <p:txBody>
          <a:bodyPr wrap="square" lIns="0" tIns="0" rIns="0" bIns="0" rtlCol="0" anchor="t">
            <a:spAutoFit/>
          </a:bodyPr>
          <a:lstStyle/>
          <a:p>
            <a:pPr algn="just"/>
            <a:r>
              <a:rPr lang="ja-JP" altLang="en-US" sz="1100" b="1" dirty="0">
                <a:solidFill>
                  <a:srgbClr val="000000"/>
                </a:solidFill>
                <a:latin typeface="BIZ UDゴシック" panose="020B0400000000000000" pitchFamily="49" charset="-128"/>
                <a:ea typeface="BIZ UDゴシック" panose="020B0400000000000000" pitchFamily="49" charset="-128"/>
              </a:rPr>
              <a:t>疾病を原因とした退職理由（複数回答可）</a:t>
            </a:r>
            <a:endParaRPr lang="en-US" altLang="ja-JP" sz="1100" b="1" dirty="0">
              <a:solidFill>
                <a:srgbClr val="000000"/>
              </a:solidFill>
              <a:latin typeface="BIZ UDゴシック" panose="020B0400000000000000" pitchFamily="49" charset="-128"/>
              <a:ea typeface="BIZ UDゴシック" panose="020B0400000000000000" pitchFamily="49" charset="-128"/>
            </a:endParaRPr>
          </a:p>
        </p:txBody>
      </p:sp>
      <p:sp>
        <p:nvSpPr>
          <p:cNvPr id="37" name="TextBox 77">
            <a:extLst>
              <a:ext uri="{FF2B5EF4-FFF2-40B4-BE49-F238E27FC236}">
                <a16:creationId xmlns:a16="http://schemas.microsoft.com/office/drawing/2014/main" id="{543F7022-6262-0C4C-134F-CE5D315FC245}"/>
              </a:ext>
            </a:extLst>
          </p:cNvPr>
          <p:cNvSpPr txBox="1"/>
          <p:nvPr/>
        </p:nvSpPr>
        <p:spPr>
          <a:xfrm>
            <a:off x="2762385" y="3927195"/>
            <a:ext cx="1386847" cy="276999"/>
          </a:xfrm>
          <a:prstGeom prst="rect">
            <a:avLst/>
          </a:prstGeom>
        </p:spPr>
        <p:txBody>
          <a:bodyPr wrap="square" lIns="0" tIns="0" rIns="0" bIns="0" rtlCol="0" anchor="t">
            <a:spAutoFit/>
          </a:bodyPr>
          <a:lstStyle/>
          <a:p>
            <a:r>
              <a:rPr lang="en-US" altLang="ja-JP" sz="1100" b="1" dirty="0">
                <a:latin typeface="Meiryo UI" panose="020B0604030504040204" pitchFamily="34" charset="-128"/>
                <a:ea typeface="Meiryo UI" panose="020B0604030504040204" pitchFamily="34" charset="-128"/>
              </a:rPr>
              <a:t>2017</a:t>
            </a:r>
            <a:r>
              <a:rPr lang="ja-JP" altLang="en-US" sz="1100" b="1" dirty="0">
                <a:latin typeface="Meiryo UI" panose="020B0604030504040204" pitchFamily="34" charset="-128"/>
                <a:ea typeface="Meiryo UI" panose="020B0604030504040204" pitchFamily="34" charset="-128"/>
              </a:rPr>
              <a:t>年：</a:t>
            </a:r>
            <a:r>
              <a:rPr lang="en-US" altLang="ja-JP" b="1" dirty="0">
                <a:latin typeface="Meiryo UI" panose="020B0604030504040204" pitchFamily="34" charset="-128"/>
                <a:ea typeface="Meiryo UI" panose="020B0604030504040204" pitchFamily="34" charset="-128"/>
              </a:rPr>
              <a:t>21.7</a:t>
            </a:r>
            <a:r>
              <a:rPr lang="en-US" altLang="ja-JP" sz="1200" b="1" dirty="0">
                <a:latin typeface="Meiryo UI" panose="020B0604030504040204" pitchFamily="34" charset="-128"/>
                <a:ea typeface="Meiryo UI" panose="020B0604030504040204" pitchFamily="34" charset="-128"/>
              </a:rPr>
              <a:t>%</a:t>
            </a:r>
          </a:p>
        </p:txBody>
      </p:sp>
      <p:sp>
        <p:nvSpPr>
          <p:cNvPr id="41" name="TextBox 77">
            <a:extLst>
              <a:ext uri="{FF2B5EF4-FFF2-40B4-BE49-F238E27FC236}">
                <a16:creationId xmlns:a16="http://schemas.microsoft.com/office/drawing/2014/main" id="{C0F7E3F9-F59E-0728-2B61-C5A5487E7630}"/>
              </a:ext>
            </a:extLst>
          </p:cNvPr>
          <p:cNvSpPr txBox="1"/>
          <p:nvPr/>
        </p:nvSpPr>
        <p:spPr>
          <a:xfrm>
            <a:off x="2769166" y="4380985"/>
            <a:ext cx="1408702" cy="276999"/>
          </a:xfrm>
          <a:prstGeom prst="rect">
            <a:avLst/>
          </a:prstGeom>
        </p:spPr>
        <p:txBody>
          <a:bodyPr wrap="square" lIns="0" tIns="0" rIns="0" bIns="0" rtlCol="0" anchor="t">
            <a:spAutoFit/>
          </a:bodyPr>
          <a:lstStyle/>
          <a:p>
            <a:r>
              <a:rPr lang="en-US" altLang="ja-JP" sz="1100" b="1" dirty="0">
                <a:latin typeface="Meiryo UI" panose="020B0604030504040204" pitchFamily="34" charset="-128"/>
                <a:ea typeface="Meiryo UI" panose="020B0604030504040204" pitchFamily="34" charset="-128"/>
              </a:rPr>
              <a:t>2022</a:t>
            </a:r>
            <a:r>
              <a:rPr lang="ja-JP" altLang="en-US" sz="1100" b="1" dirty="0">
                <a:latin typeface="Meiryo UI" panose="020B0604030504040204" pitchFamily="34" charset="-128"/>
                <a:ea typeface="Meiryo UI" panose="020B0604030504040204" pitchFamily="34" charset="-128"/>
              </a:rPr>
              <a:t>年：</a:t>
            </a:r>
            <a:r>
              <a:rPr lang="en-US" altLang="ja-JP" b="1" dirty="0">
                <a:solidFill>
                  <a:srgbClr val="EA5504"/>
                </a:solidFill>
                <a:latin typeface="Meiryo UI" panose="020B0604030504040204" pitchFamily="34" charset="-128"/>
                <a:ea typeface="Meiryo UI" panose="020B0604030504040204" pitchFamily="34" charset="-128"/>
              </a:rPr>
              <a:t>25.4</a:t>
            </a:r>
            <a:r>
              <a:rPr lang="en-US" altLang="ja-JP" sz="1200" b="1" dirty="0">
                <a:solidFill>
                  <a:srgbClr val="EA5504"/>
                </a:solidFill>
                <a:latin typeface="Meiryo UI" panose="020B0604030504040204" pitchFamily="34" charset="-128"/>
                <a:ea typeface="Meiryo UI" panose="020B0604030504040204" pitchFamily="34" charset="-128"/>
              </a:rPr>
              <a:t>%</a:t>
            </a:r>
          </a:p>
        </p:txBody>
      </p:sp>
      <p:sp>
        <p:nvSpPr>
          <p:cNvPr id="42" name="三角形 48">
            <a:extLst>
              <a:ext uri="{FF2B5EF4-FFF2-40B4-BE49-F238E27FC236}">
                <a16:creationId xmlns:a16="http://schemas.microsoft.com/office/drawing/2014/main" id="{0DABC567-6BE5-A52A-346D-B5116752DDDD}"/>
              </a:ext>
            </a:extLst>
          </p:cNvPr>
          <p:cNvSpPr/>
          <p:nvPr/>
        </p:nvSpPr>
        <p:spPr>
          <a:xfrm rot="10800000">
            <a:off x="3513211" y="4248258"/>
            <a:ext cx="197156" cy="103854"/>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a:extLst>
              <a:ext uri="{FF2B5EF4-FFF2-40B4-BE49-F238E27FC236}">
                <a16:creationId xmlns:a16="http://schemas.microsoft.com/office/drawing/2014/main" id="{A155D3F7-852C-4C76-9901-A023CDA5045D}"/>
              </a:ext>
            </a:extLst>
          </p:cNvPr>
          <p:cNvCxnSpPr>
            <a:cxnSpLocks/>
          </p:cNvCxnSpPr>
          <p:nvPr/>
        </p:nvCxnSpPr>
        <p:spPr>
          <a:xfrm flipV="1">
            <a:off x="2753421" y="4664166"/>
            <a:ext cx="1386847" cy="3238"/>
          </a:xfrm>
          <a:prstGeom prst="line">
            <a:avLst/>
          </a:prstGeom>
          <a:ln w="19050" cmpd="thickThin"/>
        </p:spPr>
        <p:style>
          <a:lnRef idx="1">
            <a:schemeClr val="dk1"/>
          </a:lnRef>
          <a:fillRef idx="0">
            <a:schemeClr val="dk1"/>
          </a:fillRef>
          <a:effectRef idx="0">
            <a:schemeClr val="dk1"/>
          </a:effectRef>
          <a:fontRef idx="minor">
            <a:schemeClr val="tx1"/>
          </a:fontRef>
        </p:style>
      </p:cxnSp>
      <p:sp>
        <p:nvSpPr>
          <p:cNvPr id="47" name="TextBox 72">
            <a:extLst>
              <a:ext uri="{FF2B5EF4-FFF2-40B4-BE49-F238E27FC236}">
                <a16:creationId xmlns:a16="http://schemas.microsoft.com/office/drawing/2014/main" id="{573DF489-E048-6E73-8363-C36C6BAF5A44}"/>
              </a:ext>
            </a:extLst>
          </p:cNvPr>
          <p:cNvSpPr txBox="1"/>
          <p:nvPr/>
        </p:nvSpPr>
        <p:spPr>
          <a:xfrm>
            <a:off x="5501924" y="4683696"/>
            <a:ext cx="2179201" cy="153888"/>
          </a:xfrm>
          <a:prstGeom prst="rect">
            <a:avLst/>
          </a:prstGeom>
        </p:spPr>
        <p:txBody>
          <a:bodyPr wrap="square" lIns="0" tIns="0" rIns="0" bIns="0" rtlCol="0" anchor="t">
            <a:spAutoFit/>
          </a:bodyPr>
          <a:lstStyle/>
          <a:p>
            <a:pPr algn="just"/>
            <a:r>
              <a:rPr lang="ja-JP" altLang="en-US" sz="1000" dirty="0">
                <a:latin typeface="Meiryo UI" panose="020B0604030504040204" pitchFamily="34" charset="-128"/>
                <a:ea typeface="Meiryo UI" panose="020B0604030504040204" pitchFamily="34" charset="-128"/>
              </a:rPr>
              <a:t>（</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独</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労働政策研究・研修機構）</a:t>
            </a:r>
            <a:endParaRPr lang="en-US" altLang="ja-JP" sz="1000" dirty="0">
              <a:latin typeface="Meiryo UI" panose="020B0604030504040204" pitchFamily="34" charset="-128"/>
              <a:ea typeface="Meiryo UI" panose="020B0604030504040204" pitchFamily="34" charset="-128"/>
            </a:endParaRPr>
          </a:p>
        </p:txBody>
      </p:sp>
      <p:sp>
        <p:nvSpPr>
          <p:cNvPr id="63" name="TextBox 72">
            <a:extLst>
              <a:ext uri="{FF2B5EF4-FFF2-40B4-BE49-F238E27FC236}">
                <a16:creationId xmlns:a16="http://schemas.microsoft.com/office/drawing/2014/main" id="{DCD47B40-E997-995F-DA01-FB43B15454D6}"/>
              </a:ext>
            </a:extLst>
          </p:cNvPr>
          <p:cNvSpPr txBox="1"/>
          <p:nvPr/>
        </p:nvSpPr>
        <p:spPr>
          <a:xfrm>
            <a:off x="4492686" y="3589641"/>
            <a:ext cx="955704" cy="276999"/>
          </a:xfrm>
          <a:prstGeom prst="rect">
            <a:avLst/>
          </a:prstGeom>
        </p:spPr>
        <p:txBody>
          <a:bodyPr wrap="square" lIns="0" tIns="0" rIns="0" bIns="0" rtlCol="0" anchor="t">
            <a:spAutoFit/>
          </a:bodyPr>
          <a:lstStyle/>
          <a:p>
            <a:pPr algn="just"/>
            <a:r>
              <a:rPr lang="ja-JP" altLang="en-US" sz="900" b="1" dirty="0">
                <a:solidFill>
                  <a:srgbClr val="000000"/>
                </a:solidFill>
                <a:latin typeface="BIZ UDゴシック" panose="020B0400000000000000" pitchFamily="49" charset="-128"/>
                <a:ea typeface="BIZ UDゴシック" panose="020B0400000000000000" pitchFamily="49" charset="-128"/>
              </a:rPr>
              <a:t>仕事を続ける</a:t>
            </a:r>
            <a:endParaRPr lang="en-US" altLang="ja-JP" sz="900" b="1" dirty="0">
              <a:solidFill>
                <a:srgbClr val="000000"/>
              </a:solidFill>
              <a:latin typeface="BIZ UDゴシック" panose="020B0400000000000000" pitchFamily="49" charset="-128"/>
              <a:ea typeface="BIZ UDゴシック" panose="020B0400000000000000" pitchFamily="49" charset="-128"/>
            </a:endParaRPr>
          </a:p>
          <a:p>
            <a:pPr algn="just"/>
            <a:r>
              <a:rPr lang="ja-JP" altLang="en-US" sz="900" b="1" dirty="0">
                <a:solidFill>
                  <a:srgbClr val="000000"/>
                </a:solidFill>
                <a:latin typeface="BIZ UDゴシック" panose="020B0400000000000000" pitchFamily="49" charset="-128"/>
                <a:ea typeface="BIZ UDゴシック" panose="020B0400000000000000" pitchFamily="49" charset="-128"/>
              </a:rPr>
              <a:t>自信が無くなった</a:t>
            </a:r>
            <a:endParaRPr lang="en-US" altLang="ja-JP" sz="900" b="1" dirty="0">
              <a:solidFill>
                <a:srgbClr val="000000"/>
              </a:solidFill>
              <a:latin typeface="BIZ UDゴシック" panose="020B0400000000000000" pitchFamily="49" charset="-128"/>
              <a:ea typeface="BIZ UDゴシック" panose="020B0400000000000000" pitchFamily="49" charset="-128"/>
            </a:endParaRPr>
          </a:p>
        </p:txBody>
      </p:sp>
      <p:sp>
        <p:nvSpPr>
          <p:cNvPr id="82" name="TextBox 72">
            <a:extLst>
              <a:ext uri="{FF2B5EF4-FFF2-40B4-BE49-F238E27FC236}">
                <a16:creationId xmlns:a16="http://schemas.microsoft.com/office/drawing/2014/main" id="{B05DEED8-07AF-AA4B-6249-30684E2DB749}"/>
              </a:ext>
            </a:extLst>
          </p:cNvPr>
          <p:cNvSpPr txBox="1"/>
          <p:nvPr/>
        </p:nvSpPr>
        <p:spPr>
          <a:xfrm>
            <a:off x="5558142" y="3587844"/>
            <a:ext cx="831758" cy="276999"/>
          </a:xfrm>
          <a:prstGeom prst="rect">
            <a:avLst/>
          </a:prstGeom>
        </p:spPr>
        <p:txBody>
          <a:bodyPr wrap="square" lIns="0" tIns="0" rIns="0" bIns="0" rtlCol="0" anchor="t">
            <a:spAutoFit/>
          </a:bodyPr>
          <a:lstStyle/>
          <a:p>
            <a:pPr algn="just"/>
            <a:r>
              <a:rPr lang="ja-JP" altLang="en-US" sz="900" b="1" dirty="0">
                <a:solidFill>
                  <a:srgbClr val="000000"/>
                </a:solidFill>
                <a:latin typeface="BIZ UDゴシック" panose="020B0400000000000000" pitchFamily="49" charset="-128"/>
                <a:ea typeface="BIZ UDゴシック" panose="020B0400000000000000" pitchFamily="49" charset="-128"/>
              </a:rPr>
              <a:t>職場等に迷惑を</a:t>
            </a:r>
            <a:endParaRPr lang="en-US" altLang="ja-JP" sz="900" b="1" dirty="0">
              <a:solidFill>
                <a:srgbClr val="000000"/>
              </a:solidFill>
              <a:latin typeface="BIZ UDゴシック" panose="020B0400000000000000" pitchFamily="49" charset="-128"/>
              <a:ea typeface="BIZ UDゴシック" panose="020B0400000000000000" pitchFamily="49" charset="-128"/>
            </a:endParaRPr>
          </a:p>
          <a:p>
            <a:pPr algn="just"/>
            <a:r>
              <a:rPr lang="ja-JP" altLang="en-US" sz="900" b="1" dirty="0">
                <a:solidFill>
                  <a:srgbClr val="000000"/>
                </a:solidFill>
                <a:latin typeface="BIZ UDゴシック" panose="020B0400000000000000" pitchFamily="49" charset="-128"/>
                <a:ea typeface="BIZ UDゴシック" panose="020B0400000000000000" pitchFamily="49" charset="-128"/>
              </a:rPr>
              <a:t>かけると思った</a:t>
            </a:r>
            <a:endParaRPr lang="en-US" altLang="ja-JP" sz="900" b="1" dirty="0">
              <a:solidFill>
                <a:srgbClr val="000000"/>
              </a:solidFill>
              <a:latin typeface="BIZ UDゴシック" panose="020B0400000000000000" pitchFamily="49" charset="-128"/>
              <a:ea typeface="BIZ UDゴシック" panose="020B0400000000000000" pitchFamily="49" charset="-128"/>
            </a:endParaRPr>
          </a:p>
        </p:txBody>
      </p:sp>
      <p:sp>
        <p:nvSpPr>
          <p:cNvPr id="84" name="TextBox 72">
            <a:extLst>
              <a:ext uri="{FF2B5EF4-FFF2-40B4-BE49-F238E27FC236}">
                <a16:creationId xmlns:a16="http://schemas.microsoft.com/office/drawing/2014/main" id="{476F96A4-BCAB-C350-BA17-1D3B7E4B715E}"/>
              </a:ext>
            </a:extLst>
          </p:cNvPr>
          <p:cNvSpPr txBox="1"/>
          <p:nvPr/>
        </p:nvSpPr>
        <p:spPr>
          <a:xfrm>
            <a:off x="6609405" y="3586215"/>
            <a:ext cx="602994" cy="276999"/>
          </a:xfrm>
          <a:prstGeom prst="rect">
            <a:avLst/>
          </a:prstGeom>
        </p:spPr>
        <p:txBody>
          <a:bodyPr wrap="square" lIns="0" tIns="0" rIns="0" bIns="0" rtlCol="0" anchor="t">
            <a:spAutoFit/>
          </a:bodyPr>
          <a:lstStyle/>
          <a:p>
            <a:pPr algn="just"/>
            <a:r>
              <a:rPr lang="ja-JP" altLang="en-US" sz="900" b="1" dirty="0">
                <a:solidFill>
                  <a:srgbClr val="000000"/>
                </a:solidFill>
                <a:latin typeface="BIZ UDゴシック" panose="020B0400000000000000" pitchFamily="49" charset="-128"/>
                <a:ea typeface="BIZ UDゴシック" panose="020B0400000000000000" pitchFamily="49" charset="-128"/>
              </a:rPr>
              <a:t>残業が多い</a:t>
            </a:r>
            <a:endParaRPr lang="en-US" altLang="ja-JP" sz="900" b="1" dirty="0">
              <a:solidFill>
                <a:srgbClr val="000000"/>
              </a:solidFill>
              <a:latin typeface="BIZ UDゴシック" panose="020B0400000000000000" pitchFamily="49" charset="-128"/>
              <a:ea typeface="BIZ UDゴシック" panose="020B0400000000000000" pitchFamily="49" charset="-128"/>
            </a:endParaRPr>
          </a:p>
          <a:p>
            <a:pPr algn="just"/>
            <a:r>
              <a:rPr lang="ja-JP" altLang="en-US" sz="900" b="1" dirty="0">
                <a:solidFill>
                  <a:srgbClr val="000000"/>
                </a:solidFill>
                <a:latin typeface="BIZ UDゴシック" panose="020B0400000000000000" pitchFamily="49" charset="-128"/>
                <a:ea typeface="BIZ UDゴシック" panose="020B0400000000000000" pitchFamily="49" charset="-128"/>
              </a:rPr>
              <a:t>職場だった</a:t>
            </a:r>
            <a:endParaRPr lang="en-US" altLang="ja-JP" sz="900" b="1" dirty="0">
              <a:solidFill>
                <a:srgbClr val="000000"/>
              </a:solidFill>
              <a:latin typeface="BIZ UDゴシック" panose="020B0400000000000000" pitchFamily="49" charset="-128"/>
              <a:ea typeface="BIZ UDゴシック" panose="020B0400000000000000" pitchFamily="49" charset="-128"/>
            </a:endParaRPr>
          </a:p>
        </p:txBody>
      </p:sp>
      <p:sp>
        <p:nvSpPr>
          <p:cNvPr id="85" name="TextBox 77">
            <a:extLst>
              <a:ext uri="{FF2B5EF4-FFF2-40B4-BE49-F238E27FC236}">
                <a16:creationId xmlns:a16="http://schemas.microsoft.com/office/drawing/2014/main" id="{944559B4-74C2-3564-DB52-A52387AACCDF}"/>
              </a:ext>
            </a:extLst>
          </p:cNvPr>
          <p:cNvSpPr txBox="1"/>
          <p:nvPr/>
        </p:nvSpPr>
        <p:spPr>
          <a:xfrm>
            <a:off x="4485055" y="3927746"/>
            <a:ext cx="750234" cy="276999"/>
          </a:xfrm>
          <a:prstGeom prst="rect">
            <a:avLst/>
          </a:prstGeom>
        </p:spPr>
        <p:txBody>
          <a:bodyPr wrap="square" lIns="0" tIns="0" rIns="0" bIns="0" rtlCol="0" anchor="t">
            <a:spAutoFit/>
          </a:bodyPr>
          <a:lstStyle/>
          <a:p>
            <a:r>
              <a:rPr lang="en-US" altLang="ja-JP" b="1" dirty="0">
                <a:latin typeface="Meiryo UI" panose="020B0604030504040204" pitchFamily="34" charset="-128"/>
                <a:ea typeface="Meiryo UI" panose="020B0604030504040204" pitchFamily="34" charset="-128"/>
              </a:rPr>
              <a:t>23.3</a:t>
            </a:r>
            <a:r>
              <a:rPr lang="en-US" altLang="ja-JP" sz="1200" b="1" dirty="0">
                <a:latin typeface="Meiryo UI" panose="020B0604030504040204" pitchFamily="34" charset="-128"/>
                <a:ea typeface="Meiryo UI" panose="020B0604030504040204" pitchFamily="34" charset="-128"/>
              </a:rPr>
              <a:t>%</a:t>
            </a:r>
          </a:p>
        </p:txBody>
      </p:sp>
      <p:sp>
        <p:nvSpPr>
          <p:cNvPr id="86" name="TextBox 77">
            <a:extLst>
              <a:ext uri="{FF2B5EF4-FFF2-40B4-BE49-F238E27FC236}">
                <a16:creationId xmlns:a16="http://schemas.microsoft.com/office/drawing/2014/main" id="{218865A7-DAEF-319D-906D-6A51A9A89075}"/>
              </a:ext>
            </a:extLst>
          </p:cNvPr>
          <p:cNvSpPr txBox="1"/>
          <p:nvPr/>
        </p:nvSpPr>
        <p:spPr>
          <a:xfrm>
            <a:off x="4491835" y="4381536"/>
            <a:ext cx="750233" cy="276999"/>
          </a:xfrm>
          <a:prstGeom prst="rect">
            <a:avLst/>
          </a:prstGeom>
        </p:spPr>
        <p:txBody>
          <a:bodyPr wrap="square" lIns="0" tIns="0" rIns="0" bIns="0" rtlCol="0" anchor="t">
            <a:spAutoFit/>
          </a:bodyPr>
          <a:lstStyle/>
          <a:p>
            <a:r>
              <a:rPr lang="en-US" altLang="ja-JP" b="1" dirty="0">
                <a:solidFill>
                  <a:srgbClr val="EA5504"/>
                </a:solidFill>
                <a:latin typeface="Meiryo UI" panose="020B0604030504040204" pitchFamily="34" charset="-128"/>
                <a:ea typeface="Meiryo UI" panose="020B0604030504040204" pitchFamily="34" charset="-128"/>
              </a:rPr>
              <a:t>30.6</a:t>
            </a:r>
            <a:r>
              <a:rPr lang="en-US" altLang="ja-JP" sz="1200" b="1" dirty="0">
                <a:solidFill>
                  <a:srgbClr val="EA5504"/>
                </a:solidFill>
                <a:latin typeface="Meiryo UI" panose="020B0604030504040204" pitchFamily="34" charset="-128"/>
                <a:ea typeface="Meiryo UI" panose="020B0604030504040204" pitchFamily="34" charset="-128"/>
              </a:rPr>
              <a:t>%</a:t>
            </a:r>
          </a:p>
        </p:txBody>
      </p:sp>
      <p:sp>
        <p:nvSpPr>
          <p:cNvPr id="87" name="三角形 48">
            <a:extLst>
              <a:ext uri="{FF2B5EF4-FFF2-40B4-BE49-F238E27FC236}">
                <a16:creationId xmlns:a16="http://schemas.microsoft.com/office/drawing/2014/main" id="{B8D8FEE9-2FAB-A1B2-2A7E-C3C6405E1F57}"/>
              </a:ext>
            </a:extLst>
          </p:cNvPr>
          <p:cNvSpPr/>
          <p:nvPr/>
        </p:nvSpPr>
        <p:spPr>
          <a:xfrm rot="10800000">
            <a:off x="4714440" y="4256934"/>
            <a:ext cx="197156" cy="103854"/>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6" name="TextBox 77">
            <a:extLst>
              <a:ext uri="{FF2B5EF4-FFF2-40B4-BE49-F238E27FC236}">
                <a16:creationId xmlns:a16="http://schemas.microsoft.com/office/drawing/2014/main" id="{37146CAD-24B8-C25F-222A-8733EC86CEB9}"/>
              </a:ext>
            </a:extLst>
          </p:cNvPr>
          <p:cNvSpPr txBox="1"/>
          <p:nvPr/>
        </p:nvSpPr>
        <p:spPr>
          <a:xfrm>
            <a:off x="6567322" y="3927925"/>
            <a:ext cx="750234" cy="276999"/>
          </a:xfrm>
          <a:prstGeom prst="rect">
            <a:avLst/>
          </a:prstGeom>
        </p:spPr>
        <p:txBody>
          <a:bodyPr wrap="square" lIns="0" tIns="0" rIns="0" bIns="0" rtlCol="0" anchor="t">
            <a:spAutoFit/>
          </a:bodyPr>
          <a:lstStyle/>
          <a:p>
            <a:r>
              <a:rPr lang="en-US" altLang="ja-JP" b="1" dirty="0">
                <a:latin typeface="Meiryo UI" panose="020B0604030504040204" pitchFamily="34" charset="-128"/>
                <a:ea typeface="Meiryo UI" panose="020B0604030504040204" pitchFamily="34" charset="-128"/>
              </a:rPr>
              <a:t>10.7</a:t>
            </a:r>
            <a:r>
              <a:rPr lang="en-US" altLang="ja-JP" sz="1200" b="1" dirty="0">
                <a:latin typeface="Meiryo UI" panose="020B0604030504040204" pitchFamily="34" charset="-128"/>
                <a:ea typeface="Meiryo UI" panose="020B0604030504040204" pitchFamily="34" charset="-128"/>
              </a:rPr>
              <a:t>%</a:t>
            </a:r>
          </a:p>
        </p:txBody>
      </p:sp>
      <p:sp>
        <p:nvSpPr>
          <p:cNvPr id="108" name="TextBox 77">
            <a:extLst>
              <a:ext uri="{FF2B5EF4-FFF2-40B4-BE49-F238E27FC236}">
                <a16:creationId xmlns:a16="http://schemas.microsoft.com/office/drawing/2014/main" id="{E01AA614-5C58-3D94-08C5-DC14BD468AEA}"/>
              </a:ext>
            </a:extLst>
          </p:cNvPr>
          <p:cNvSpPr txBox="1"/>
          <p:nvPr/>
        </p:nvSpPr>
        <p:spPr>
          <a:xfrm>
            <a:off x="6574102" y="4381715"/>
            <a:ext cx="750233" cy="276999"/>
          </a:xfrm>
          <a:prstGeom prst="rect">
            <a:avLst/>
          </a:prstGeom>
        </p:spPr>
        <p:txBody>
          <a:bodyPr wrap="square" lIns="0" tIns="0" rIns="0" bIns="0" rtlCol="0" anchor="t">
            <a:spAutoFit/>
          </a:bodyPr>
          <a:lstStyle/>
          <a:p>
            <a:r>
              <a:rPr lang="en-US" altLang="ja-JP" b="1" dirty="0">
                <a:solidFill>
                  <a:srgbClr val="EA5504"/>
                </a:solidFill>
                <a:latin typeface="Meiryo UI" panose="020B0604030504040204" pitchFamily="34" charset="-128"/>
                <a:ea typeface="Meiryo UI" panose="020B0604030504040204" pitchFamily="34" charset="-128"/>
              </a:rPr>
              <a:t>18.4</a:t>
            </a:r>
            <a:r>
              <a:rPr lang="en-US" altLang="ja-JP" sz="1200" b="1" dirty="0">
                <a:solidFill>
                  <a:srgbClr val="EA5504"/>
                </a:solidFill>
                <a:latin typeface="Meiryo UI" panose="020B0604030504040204" pitchFamily="34" charset="-128"/>
                <a:ea typeface="Meiryo UI" panose="020B0604030504040204" pitchFamily="34" charset="-128"/>
              </a:rPr>
              <a:t>%</a:t>
            </a:r>
          </a:p>
        </p:txBody>
      </p:sp>
      <p:sp>
        <p:nvSpPr>
          <p:cNvPr id="110" name="三角形 48">
            <a:extLst>
              <a:ext uri="{FF2B5EF4-FFF2-40B4-BE49-F238E27FC236}">
                <a16:creationId xmlns:a16="http://schemas.microsoft.com/office/drawing/2014/main" id="{39D9D420-CDDD-E6A0-8F6F-F63200679FA0}"/>
              </a:ext>
            </a:extLst>
          </p:cNvPr>
          <p:cNvSpPr/>
          <p:nvPr/>
        </p:nvSpPr>
        <p:spPr>
          <a:xfrm rot="10800000">
            <a:off x="6796707" y="4257113"/>
            <a:ext cx="197156" cy="103854"/>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7" name="TextBox 77">
            <a:extLst>
              <a:ext uri="{FF2B5EF4-FFF2-40B4-BE49-F238E27FC236}">
                <a16:creationId xmlns:a16="http://schemas.microsoft.com/office/drawing/2014/main" id="{650C9204-20BB-6BC0-84CB-78B192347316}"/>
              </a:ext>
            </a:extLst>
          </p:cNvPr>
          <p:cNvSpPr txBox="1"/>
          <p:nvPr/>
        </p:nvSpPr>
        <p:spPr>
          <a:xfrm>
            <a:off x="5538242" y="3927925"/>
            <a:ext cx="750234" cy="276999"/>
          </a:xfrm>
          <a:prstGeom prst="rect">
            <a:avLst/>
          </a:prstGeom>
        </p:spPr>
        <p:txBody>
          <a:bodyPr wrap="square" lIns="0" tIns="0" rIns="0" bIns="0" rtlCol="0" anchor="t">
            <a:spAutoFit/>
          </a:bodyPr>
          <a:lstStyle/>
          <a:p>
            <a:r>
              <a:rPr lang="en-US" altLang="ja-JP" b="1" dirty="0">
                <a:latin typeface="Meiryo UI" panose="020B0604030504040204" pitchFamily="34" charset="-128"/>
                <a:ea typeface="Meiryo UI" panose="020B0604030504040204" pitchFamily="34" charset="-128"/>
              </a:rPr>
              <a:t>15.7</a:t>
            </a:r>
            <a:r>
              <a:rPr lang="en-US" altLang="ja-JP" sz="1200" b="1" dirty="0">
                <a:latin typeface="Meiryo UI" panose="020B0604030504040204" pitchFamily="34" charset="-128"/>
                <a:ea typeface="Meiryo UI" panose="020B0604030504040204" pitchFamily="34" charset="-128"/>
              </a:rPr>
              <a:t>%</a:t>
            </a:r>
          </a:p>
        </p:txBody>
      </p:sp>
      <p:sp>
        <p:nvSpPr>
          <p:cNvPr id="120" name="TextBox 77">
            <a:extLst>
              <a:ext uri="{FF2B5EF4-FFF2-40B4-BE49-F238E27FC236}">
                <a16:creationId xmlns:a16="http://schemas.microsoft.com/office/drawing/2014/main" id="{FBF110D4-DF9E-4D87-92B3-2F3F18D0743B}"/>
              </a:ext>
            </a:extLst>
          </p:cNvPr>
          <p:cNvSpPr txBox="1"/>
          <p:nvPr/>
        </p:nvSpPr>
        <p:spPr>
          <a:xfrm>
            <a:off x="5545022" y="4381715"/>
            <a:ext cx="750233" cy="276999"/>
          </a:xfrm>
          <a:prstGeom prst="rect">
            <a:avLst/>
          </a:prstGeom>
        </p:spPr>
        <p:txBody>
          <a:bodyPr wrap="square" lIns="0" tIns="0" rIns="0" bIns="0" rtlCol="0" anchor="t">
            <a:spAutoFit/>
          </a:bodyPr>
          <a:lstStyle/>
          <a:p>
            <a:r>
              <a:rPr lang="en-US" altLang="ja-JP" b="1" dirty="0">
                <a:solidFill>
                  <a:srgbClr val="EA5504"/>
                </a:solidFill>
                <a:latin typeface="Meiryo UI" panose="020B0604030504040204" pitchFamily="34" charset="-128"/>
                <a:ea typeface="Meiryo UI" panose="020B0604030504040204" pitchFamily="34" charset="-128"/>
              </a:rPr>
              <a:t>25.3</a:t>
            </a:r>
            <a:r>
              <a:rPr lang="en-US" altLang="ja-JP" sz="1200" b="1" dirty="0">
                <a:solidFill>
                  <a:srgbClr val="EA5504"/>
                </a:solidFill>
                <a:latin typeface="Meiryo UI" panose="020B0604030504040204" pitchFamily="34" charset="-128"/>
                <a:ea typeface="Meiryo UI" panose="020B0604030504040204" pitchFamily="34" charset="-128"/>
              </a:rPr>
              <a:t>%</a:t>
            </a:r>
          </a:p>
        </p:txBody>
      </p:sp>
      <p:sp>
        <p:nvSpPr>
          <p:cNvPr id="121" name="三角形 48">
            <a:extLst>
              <a:ext uri="{FF2B5EF4-FFF2-40B4-BE49-F238E27FC236}">
                <a16:creationId xmlns:a16="http://schemas.microsoft.com/office/drawing/2014/main" id="{17940771-23F7-046F-9DF9-909C313BEDA7}"/>
              </a:ext>
            </a:extLst>
          </p:cNvPr>
          <p:cNvSpPr/>
          <p:nvPr/>
        </p:nvSpPr>
        <p:spPr>
          <a:xfrm rot="10800000">
            <a:off x="5767627" y="4257113"/>
            <a:ext cx="197156" cy="103854"/>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4" name="直線コネクタ 123">
            <a:extLst>
              <a:ext uri="{FF2B5EF4-FFF2-40B4-BE49-F238E27FC236}">
                <a16:creationId xmlns:a16="http://schemas.microsoft.com/office/drawing/2014/main" id="{ED1FF539-C97B-7E71-C125-7F499E62C3DC}"/>
              </a:ext>
            </a:extLst>
          </p:cNvPr>
          <p:cNvCxnSpPr>
            <a:cxnSpLocks/>
          </p:cNvCxnSpPr>
          <p:nvPr/>
        </p:nvCxnSpPr>
        <p:spPr>
          <a:xfrm>
            <a:off x="4496348" y="4651424"/>
            <a:ext cx="709016" cy="0"/>
          </a:xfrm>
          <a:prstGeom prst="line">
            <a:avLst/>
          </a:prstGeom>
          <a:ln w="19050" cmpd="thickThin"/>
        </p:spPr>
        <p:style>
          <a:lnRef idx="1">
            <a:schemeClr val="dk1"/>
          </a:lnRef>
          <a:fillRef idx="0">
            <a:schemeClr val="dk1"/>
          </a:fillRef>
          <a:effectRef idx="0">
            <a:schemeClr val="dk1"/>
          </a:effectRef>
          <a:fontRef idx="minor">
            <a:schemeClr val="tx1"/>
          </a:fontRef>
        </p:style>
      </p:cxnSp>
      <p:cxnSp>
        <p:nvCxnSpPr>
          <p:cNvPr id="1024" name="直線コネクタ 1023">
            <a:extLst>
              <a:ext uri="{FF2B5EF4-FFF2-40B4-BE49-F238E27FC236}">
                <a16:creationId xmlns:a16="http://schemas.microsoft.com/office/drawing/2014/main" id="{625C5FD9-E18F-1388-3F2B-56F9A205AC31}"/>
              </a:ext>
            </a:extLst>
          </p:cNvPr>
          <p:cNvCxnSpPr>
            <a:cxnSpLocks/>
          </p:cNvCxnSpPr>
          <p:nvPr/>
        </p:nvCxnSpPr>
        <p:spPr>
          <a:xfrm>
            <a:off x="5558142" y="4649801"/>
            <a:ext cx="709016" cy="0"/>
          </a:xfrm>
          <a:prstGeom prst="line">
            <a:avLst/>
          </a:prstGeom>
          <a:ln w="19050" cmpd="thickThin"/>
        </p:spPr>
        <p:style>
          <a:lnRef idx="1">
            <a:schemeClr val="dk1"/>
          </a:lnRef>
          <a:fillRef idx="0">
            <a:schemeClr val="dk1"/>
          </a:fillRef>
          <a:effectRef idx="0">
            <a:schemeClr val="dk1"/>
          </a:effectRef>
          <a:fontRef idx="minor">
            <a:schemeClr val="tx1"/>
          </a:fontRef>
        </p:style>
      </p:cxnSp>
      <p:cxnSp>
        <p:nvCxnSpPr>
          <p:cNvPr id="1025" name="直線コネクタ 1024">
            <a:extLst>
              <a:ext uri="{FF2B5EF4-FFF2-40B4-BE49-F238E27FC236}">
                <a16:creationId xmlns:a16="http://schemas.microsoft.com/office/drawing/2014/main" id="{345052AC-CF42-E086-933F-63B8E9364495}"/>
              </a:ext>
            </a:extLst>
          </p:cNvPr>
          <p:cNvCxnSpPr>
            <a:cxnSpLocks/>
          </p:cNvCxnSpPr>
          <p:nvPr/>
        </p:nvCxnSpPr>
        <p:spPr>
          <a:xfrm>
            <a:off x="6556394" y="4644561"/>
            <a:ext cx="709016" cy="0"/>
          </a:xfrm>
          <a:prstGeom prst="line">
            <a:avLst/>
          </a:prstGeom>
          <a:ln w="19050" cmpd="thickThin"/>
        </p:spPr>
        <p:style>
          <a:lnRef idx="1">
            <a:schemeClr val="dk1"/>
          </a:lnRef>
          <a:fillRef idx="0">
            <a:schemeClr val="dk1"/>
          </a:fillRef>
          <a:effectRef idx="0">
            <a:schemeClr val="dk1"/>
          </a:effectRef>
          <a:fontRef idx="minor">
            <a:schemeClr val="tx1"/>
          </a:fontRef>
        </p:style>
      </p:cxnSp>
      <p:sp>
        <p:nvSpPr>
          <p:cNvPr id="1026" name="正方形/長方形 1025">
            <a:extLst>
              <a:ext uri="{FF2B5EF4-FFF2-40B4-BE49-F238E27FC236}">
                <a16:creationId xmlns:a16="http://schemas.microsoft.com/office/drawing/2014/main" id="{F2BCBC9F-67B6-3424-CA0A-CC528A7B73AE}"/>
              </a:ext>
            </a:extLst>
          </p:cNvPr>
          <p:cNvSpPr/>
          <p:nvPr/>
        </p:nvSpPr>
        <p:spPr>
          <a:xfrm>
            <a:off x="4502839" y="6169814"/>
            <a:ext cx="197596" cy="7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7" name="四角形: 角を丸くする 1026">
            <a:extLst>
              <a:ext uri="{FF2B5EF4-FFF2-40B4-BE49-F238E27FC236}">
                <a16:creationId xmlns:a16="http://schemas.microsoft.com/office/drawing/2014/main" id="{0BD7FAEB-D03E-1DF4-5B6D-4B98A83B7A83}"/>
              </a:ext>
            </a:extLst>
          </p:cNvPr>
          <p:cNvSpPr/>
          <p:nvPr/>
        </p:nvSpPr>
        <p:spPr>
          <a:xfrm>
            <a:off x="3438018" y="5134122"/>
            <a:ext cx="1791970" cy="1521534"/>
          </a:xfrm>
          <a:prstGeom prst="round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29" name="テキスト ボックス 1028">
            <a:extLst>
              <a:ext uri="{FF2B5EF4-FFF2-40B4-BE49-F238E27FC236}">
                <a16:creationId xmlns:a16="http://schemas.microsoft.com/office/drawing/2014/main" id="{5CE8158E-4369-B4C8-A7E5-730118B19975}"/>
              </a:ext>
            </a:extLst>
          </p:cNvPr>
          <p:cNvSpPr txBox="1"/>
          <p:nvPr/>
        </p:nvSpPr>
        <p:spPr>
          <a:xfrm>
            <a:off x="3559417" y="5237501"/>
            <a:ext cx="1888973" cy="646331"/>
          </a:xfrm>
          <a:prstGeom prst="rect">
            <a:avLst/>
          </a:prstGeom>
          <a:noFill/>
        </p:spPr>
        <p:txBody>
          <a:bodyPr wrap="square" rtlCol="0">
            <a:spAutoFit/>
          </a:bodyPr>
          <a:lstStyle/>
          <a:p>
            <a:pPr algn="just"/>
            <a:r>
              <a:rPr kumimoji="1" lang="ja-JP" altLang="en-US" sz="1200" b="1" dirty="0">
                <a:solidFill>
                  <a:schemeClr val="bg1"/>
                </a:solidFill>
                <a:latin typeface="BIZ UDゴシック" panose="020B0400000000000000" pitchFamily="49" charset="-128"/>
                <a:ea typeface="BIZ UDゴシック" panose="020B0400000000000000" pitchFamily="49" charset="-128"/>
              </a:rPr>
              <a:t>②雇用が不安定で、</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a:p>
            <a:pPr algn="just"/>
            <a:r>
              <a:rPr kumimoji="1" lang="ja-JP" altLang="en-US" sz="1200" b="1" dirty="0">
                <a:solidFill>
                  <a:schemeClr val="bg1"/>
                </a:solidFill>
                <a:latin typeface="BIZ UDゴシック" panose="020B0400000000000000" pitchFamily="49" charset="-128"/>
                <a:ea typeface="BIZ UDゴシック" panose="020B0400000000000000" pitchFamily="49" charset="-128"/>
              </a:rPr>
              <a:t>　職場復帰できるか</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a:p>
            <a:pPr algn="just"/>
            <a:r>
              <a:rPr kumimoji="1" lang="ja-JP" altLang="en-US" sz="1200" b="1" dirty="0">
                <a:solidFill>
                  <a:schemeClr val="bg1"/>
                </a:solidFill>
                <a:latin typeface="BIZ UDゴシック" panose="020B0400000000000000" pitchFamily="49" charset="-128"/>
                <a:ea typeface="BIZ UDゴシック" panose="020B0400000000000000" pitchFamily="49" charset="-128"/>
              </a:rPr>
              <a:t>　分からない</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p:txBody>
      </p:sp>
      <p:pic>
        <p:nvPicPr>
          <p:cNvPr id="1030" name="図 1029" descr="アイコン&#10;&#10;自動的に生成された説明">
            <a:extLst>
              <a:ext uri="{FF2B5EF4-FFF2-40B4-BE49-F238E27FC236}">
                <a16:creationId xmlns:a16="http://schemas.microsoft.com/office/drawing/2014/main" id="{191D6751-6B22-7EDD-B4FE-E21C8C153871}"/>
              </a:ext>
            </a:extLst>
          </p:cNvPr>
          <p:cNvPicPr>
            <a:picLocks noChangeAspect="1"/>
          </p:cNvPicPr>
          <p:nvPr/>
        </p:nvPicPr>
        <p:blipFill>
          <a:blip r:embed="rId7" cstate="print">
            <a:biLevel thresh="25000"/>
            <a:extLst>
              <a:ext uri="{28A0092B-C50C-407E-A947-70E740481C1C}">
                <a14:useLocalDpi xmlns:a14="http://schemas.microsoft.com/office/drawing/2010/main" val="0"/>
              </a:ext>
            </a:extLst>
          </a:blip>
          <a:stretch>
            <a:fillRect/>
          </a:stretch>
        </p:blipFill>
        <p:spPr>
          <a:xfrm>
            <a:off x="4035557" y="5888967"/>
            <a:ext cx="678882" cy="678882"/>
          </a:xfrm>
          <a:prstGeom prst="rect">
            <a:avLst/>
          </a:prstGeom>
        </p:spPr>
      </p:pic>
      <p:sp>
        <p:nvSpPr>
          <p:cNvPr id="1033" name="正方形/長方形 1032">
            <a:extLst>
              <a:ext uri="{FF2B5EF4-FFF2-40B4-BE49-F238E27FC236}">
                <a16:creationId xmlns:a16="http://schemas.microsoft.com/office/drawing/2014/main" id="{F41AF948-7FAF-B9A6-7709-52FA86489126}"/>
              </a:ext>
            </a:extLst>
          </p:cNvPr>
          <p:cNvSpPr/>
          <p:nvPr/>
        </p:nvSpPr>
        <p:spPr>
          <a:xfrm>
            <a:off x="6545962" y="6163371"/>
            <a:ext cx="197596" cy="781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4" name="四角形: 角を丸くする 1033">
            <a:extLst>
              <a:ext uri="{FF2B5EF4-FFF2-40B4-BE49-F238E27FC236}">
                <a16:creationId xmlns:a16="http://schemas.microsoft.com/office/drawing/2014/main" id="{BB7C5C77-3362-19DC-A09B-88840AFDEDDB}"/>
              </a:ext>
            </a:extLst>
          </p:cNvPr>
          <p:cNvSpPr/>
          <p:nvPr/>
        </p:nvSpPr>
        <p:spPr>
          <a:xfrm>
            <a:off x="5416941" y="5124250"/>
            <a:ext cx="1791970" cy="1521534"/>
          </a:xfrm>
          <a:prstGeom prst="round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5" name="テキスト ボックス 1034">
            <a:extLst>
              <a:ext uri="{FF2B5EF4-FFF2-40B4-BE49-F238E27FC236}">
                <a16:creationId xmlns:a16="http://schemas.microsoft.com/office/drawing/2014/main" id="{7D98F2A9-DEC9-52D2-5D0B-A52F9B0649D9}"/>
              </a:ext>
            </a:extLst>
          </p:cNvPr>
          <p:cNvSpPr txBox="1"/>
          <p:nvPr/>
        </p:nvSpPr>
        <p:spPr>
          <a:xfrm>
            <a:off x="5448390" y="5240072"/>
            <a:ext cx="1888973" cy="461665"/>
          </a:xfrm>
          <a:prstGeom prst="rect">
            <a:avLst/>
          </a:prstGeom>
          <a:noFill/>
        </p:spPr>
        <p:txBody>
          <a:bodyPr wrap="square" rtlCol="0">
            <a:spAutoFit/>
          </a:bodyPr>
          <a:lstStyle/>
          <a:p>
            <a:pPr algn="just"/>
            <a:r>
              <a:rPr kumimoji="1" lang="ja-JP" altLang="en-US" sz="1200" b="1" dirty="0">
                <a:solidFill>
                  <a:schemeClr val="bg1"/>
                </a:solidFill>
                <a:latin typeface="BIZ UDゴシック" panose="020B0400000000000000" pitchFamily="49" charset="-128"/>
                <a:ea typeface="BIZ UDゴシック" panose="020B0400000000000000" pitchFamily="49" charset="-128"/>
              </a:rPr>
              <a:t>③過度なストレスで、</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a:p>
            <a:pPr algn="just"/>
            <a:r>
              <a:rPr kumimoji="1" lang="ja-JP" altLang="en-US" sz="1200" b="1" dirty="0">
                <a:solidFill>
                  <a:schemeClr val="bg1"/>
                </a:solidFill>
                <a:latin typeface="BIZ UDゴシック" panose="020B0400000000000000" pitchFamily="49" charset="-128"/>
                <a:ea typeface="BIZ UDゴシック" panose="020B0400000000000000" pitchFamily="49" charset="-128"/>
              </a:rPr>
              <a:t>　仕事が続けられない</a:t>
            </a:r>
            <a:endParaRPr kumimoji="1" lang="en-US" altLang="ja-JP" sz="1200" b="1" dirty="0">
              <a:solidFill>
                <a:schemeClr val="bg1"/>
              </a:solidFill>
              <a:latin typeface="BIZ UDゴシック" panose="020B0400000000000000" pitchFamily="49" charset="-128"/>
              <a:ea typeface="BIZ UDゴシック" panose="020B0400000000000000" pitchFamily="49" charset="-128"/>
            </a:endParaRPr>
          </a:p>
        </p:txBody>
      </p:sp>
      <p:pic>
        <p:nvPicPr>
          <p:cNvPr id="1040" name="図 1039" descr="アイコン&#10;&#10;自動的に生成された説明">
            <a:extLst>
              <a:ext uri="{FF2B5EF4-FFF2-40B4-BE49-F238E27FC236}">
                <a16:creationId xmlns:a16="http://schemas.microsoft.com/office/drawing/2014/main" id="{35726E38-234B-8322-E699-0B520230A955}"/>
              </a:ext>
            </a:extLst>
          </p:cNvPr>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2038078" y="5896943"/>
            <a:ext cx="662929" cy="662929"/>
          </a:xfrm>
          <a:prstGeom prst="rect">
            <a:avLst/>
          </a:prstGeom>
        </p:spPr>
      </p:pic>
      <p:pic>
        <p:nvPicPr>
          <p:cNvPr id="1044" name="図 1043" descr="アイコン&#10;&#10;自動的に生成された説明">
            <a:extLst>
              <a:ext uri="{FF2B5EF4-FFF2-40B4-BE49-F238E27FC236}">
                <a16:creationId xmlns:a16="http://schemas.microsoft.com/office/drawing/2014/main" id="{AD7EA5E3-BF6D-39A9-33D3-8E53E2FCBC16}"/>
              </a:ext>
            </a:extLst>
          </p:cNvPr>
          <p:cNvPicPr>
            <a:picLocks noChangeAspect="1"/>
          </p:cNvPicPr>
          <p:nvPr/>
        </p:nvPicPr>
        <p:blipFill>
          <a:blip r:embed="rId9" cstate="print">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5978388" y="5776869"/>
            <a:ext cx="639301" cy="755429"/>
          </a:xfrm>
          <a:prstGeom prst="rect">
            <a:avLst/>
          </a:prstGeom>
          <a:noFill/>
        </p:spPr>
      </p:pic>
      <p:pic>
        <p:nvPicPr>
          <p:cNvPr id="1050" name="図 1049" descr="おもちゃ, 人形, 食品, 挿絵 が含まれている画像&#10;&#10;自動的に生成された説明">
            <a:extLst>
              <a:ext uri="{FF2B5EF4-FFF2-40B4-BE49-F238E27FC236}">
                <a16:creationId xmlns:a16="http://schemas.microsoft.com/office/drawing/2014/main" id="{D956DD73-CCEA-5B73-9D31-AAF6E1E22F39}"/>
              </a:ext>
            </a:extLst>
          </p:cNvPr>
          <p:cNvPicPr>
            <a:picLocks noChangeAspect="1"/>
          </p:cNvPicPr>
          <p:nvPr/>
        </p:nvPicPr>
        <p:blipFill>
          <a:blip r:embed="rId11" cstate="print">
            <a:extLst>
              <a:ext uri="{28A0092B-C50C-407E-A947-70E740481C1C}">
                <a14:useLocalDpi xmlns:a14="http://schemas.microsoft.com/office/drawing/2010/main" val="0"/>
              </a:ext>
            </a:extLst>
          </a:blip>
          <a:srcRect b="31411"/>
          <a:stretch/>
        </p:blipFill>
        <p:spPr>
          <a:xfrm>
            <a:off x="5599973" y="7697138"/>
            <a:ext cx="1375719" cy="968764"/>
          </a:xfrm>
          <a:prstGeom prst="rect">
            <a:avLst/>
          </a:prstGeom>
        </p:spPr>
      </p:pic>
      <p:pic>
        <p:nvPicPr>
          <p:cNvPr id="1052" name="図 1051" descr="抽象, 挿絵 が含まれている画像&#10;&#10;自動的に生成された説明">
            <a:extLst>
              <a:ext uri="{FF2B5EF4-FFF2-40B4-BE49-F238E27FC236}">
                <a16:creationId xmlns:a16="http://schemas.microsoft.com/office/drawing/2014/main" id="{CDFB1B10-CA24-17D9-5908-CEF196C951E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362185" y="7699906"/>
            <a:ext cx="849785" cy="996410"/>
          </a:xfrm>
          <a:prstGeom prst="rect">
            <a:avLst/>
          </a:prstGeom>
        </p:spPr>
      </p:pic>
      <p:sp>
        <p:nvSpPr>
          <p:cNvPr id="8" name="Google Shape;92;p1">
            <a:extLst>
              <a:ext uri="{FF2B5EF4-FFF2-40B4-BE49-F238E27FC236}">
                <a16:creationId xmlns:a16="http://schemas.microsoft.com/office/drawing/2014/main" id="{D5EBE2A7-DF0D-B5BD-C58A-97C206A7E70B}"/>
              </a:ext>
            </a:extLst>
          </p:cNvPr>
          <p:cNvSpPr/>
          <p:nvPr/>
        </p:nvSpPr>
        <p:spPr>
          <a:xfrm>
            <a:off x="0" y="0"/>
            <a:ext cx="7556500" cy="1408857"/>
          </a:xfrm>
          <a:prstGeom prst="flowChartDocument">
            <a:avLst/>
          </a:prstGeom>
          <a:solidFill>
            <a:srgbClr val="EA550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 name="Google Shape;93;p1">
            <a:extLst>
              <a:ext uri="{FF2B5EF4-FFF2-40B4-BE49-F238E27FC236}">
                <a16:creationId xmlns:a16="http://schemas.microsoft.com/office/drawing/2014/main" id="{C34C3FCC-7905-B1AE-9875-FFB3BEFF0D13}"/>
              </a:ext>
            </a:extLst>
          </p:cNvPr>
          <p:cNvSpPr/>
          <p:nvPr/>
        </p:nvSpPr>
        <p:spPr>
          <a:xfrm>
            <a:off x="6498964" y="172201"/>
            <a:ext cx="898038" cy="898038"/>
          </a:xfrm>
          <a:prstGeom prst="roundRect">
            <a:avLst>
              <a:gd name="adj" fmla="val 2242"/>
            </a:avLst>
          </a:prstGeom>
          <a:blipFill rotWithShape="1">
            <a:blip r:embed="rId13">
              <a:alphaModFix/>
            </a:blip>
            <a:stretch>
              <a:fillRect/>
            </a:stretch>
          </a:blipFill>
          <a:ln w="9525" cap="flat" cmpd="sng">
            <a:solidFill>
              <a:srgbClr val="97480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0" name="Google Shape;95;p1">
            <a:extLst>
              <a:ext uri="{FF2B5EF4-FFF2-40B4-BE49-F238E27FC236}">
                <a16:creationId xmlns:a16="http://schemas.microsoft.com/office/drawing/2014/main" id="{B0B70B02-D098-6E04-8CE8-7D5982632BB1}"/>
              </a:ext>
            </a:extLst>
          </p:cNvPr>
          <p:cNvSpPr txBox="1"/>
          <p:nvPr/>
        </p:nvSpPr>
        <p:spPr>
          <a:xfrm>
            <a:off x="315377" y="130980"/>
            <a:ext cx="3129961" cy="695575"/>
          </a:xfrm>
          <a:prstGeom prst="rect">
            <a:avLst/>
          </a:prstGeom>
          <a:noFill/>
          <a:ln>
            <a:noFill/>
          </a:ln>
        </p:spPr>
        <p:txBody>
          <a:bodyPr spcFirstLastPara="1" wrap="square" lIns="0" tIns="0" rIns="0" bIns="0" anchor="t" anchorCtr="0">
            <a:spAutoFit/>
          </a:bodyPr>
          <a:lstStyle/>
          <a:p>
            <a:pPr marL="0" marR="0" lvl="0" indent="0" algn="l" rtl="0">
              <a:lnSpc>
                <a:spcPct val="112700"/>
              </a:lnSpc>
              <a:spcBef>
                <a:spcPts val="0"/>
              </a:spcBef>
              <a:spcAft>
                <a:spcPts val="0"/>
              </a:spcAft>
              <a:buNone/>
            </a:pPr>
            <a:r>
              <a:rPr lang="ja-JP" sz="4000" dirty="0">
                <a:solidFill>
                  <a:srgbClr val="FFFFFF"/>
                </a:solidFill>
                <a:latin typeface="HGS創英角ｺﾞｼｯｸUB" panose="020B0900000000000000" pitchFamily="50" charset="-128"/>
                <a:ea typeface="HGS創英角ｺﾞｼｯｸUB" panose="020B0900000000000000" pitchFamily="50" charset="-128"/>
                <a:sym typeface="Arial"/>
              </a:rPr>
              <a:t>郡山りょう</a:t>
            </a:r>
            <a:endParaRPr dirty="0">
              <a:latin typeface="HGS創英角ｺﾞｼｯｸUB" panose="020B0900000000000000" pitchFamily="50" charset="-128"/>
              <a:ea typeface="HGS創英角ｺﾞｼｯｸUB" panose="020B0900000000000000" pitchFamily="50" charset="-128"/>
            </a:endParaRPr>
          </a:p>
        </p:txBody>
      </p:sp>
      <p:sp>
        <p:nvSpPr>
          <p:cNvPr id="11" name="Google Shape;96;p1">
            <a:extLst>
              <a:ext uri="{FF2B5EF4-FFF2-40B4-BE49-F238E27FC236}">
                <a16:creationId xmlns:a16="http://schemas.microsoft.com/office/drawing/2014/main" id="{5CFF4237-9A23-5783-F017-8472E4705DE0}"/>
              </a:ext>
            </a:extLst>
          </p:cNvPr>
          <p:cNvSpPr txBox="1"/>
          <p:nvPr/>
        </p:nvSpPr>
        <p:spPr>
          <a:xfrm>
            <a:off x="591753" y="585370"/>
            <a:ext cx="3742250" cy="693716"/>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ja-JP" sz="2800" dirty="0">
                <a:solidFill>
                  <a:srgbClr val="FFFFFF"/>
                </a:solidFill>
                <a:latin typeface="HGS創英角ｺﾞｼｯｸUB" panose="020B0900000000000000" pitchFamily="50" charset="-128"/>
                <a:ea typeface="HGS創英角ｺﾞｼｯｸUB" panose="020B0900000000000000" pitchFamily="50" charset="-128"/>
                <a:sym typeface="Arial"/>
              </a:rPr>
              <a:t>マンスリーレポート</a:t>
            </a:r>
            <a:r>
              <a:rPr lang="ja-JP" sz="3220" dirty="0">
                <a:solidFill>
                  <a:srgbClr val="FFFFFF"/>
                </a:solidFill>
                <a:latin typeface="HGS創英角ｺﾞｼｯｸUB" panose="020B0900000000000000" pitchFamily="50" charset="-128"/>
                <a:ea typeface="HGS創英角ｺﾞｼｯｸUB" panose="020B0900000000000000" pitchFamily="50" charset="-128"/>
                <a:sym typeface="Arial"/>
              </a:rPr>
              <a:t>  </a:t>
            </a:r>
            <a:endParaRPr dirty="0">
              <a:latin typeface="HGS創英角ｺﾞｼｯｸUB" panose="020B0900000000000000" pitchFamily="50" charset="-128"/>
              <a:ea typeface="HGS創英角ｺﾞｼｯｸUB" panose="020B0900000000000000" pitchFamily="50" charset="-128"/>
            </a:endParaRPr>
          </a:p>
        </p:txBody>
      </p:sp>
      <p:sp>
        <p:nvSpPr>
          <p:cNvPr id="14" name="Google Shape;97;p1">
            <a:extLst>
              <a:ext uri="{FF2B5EF4-FFF2-40B4-BE49-F238E27FC236}">
                <a16:creationId xmlns:a16="http://schemas.microsoft.com/office/drawing/2014/main" id="{6F831657-911B-7085-5507-100992EDC98A}"/>
              </a:ext>
            </a:extLst>
          </p:cNvPr>
          <p:cNvSpPr txBox="1"/>
          <p:nvPr/>
        </p:nvSpPr>
        <p:spPr>
          <a:xfrm>
            <a:off x="4165632" y="576700"/>
            <a:ext cx="1983628" cy="538417"/>
          </a:xfrm>
          <a:prstGeom prst="rect">
            <a:avLst/>
          </a:prstGeom>
          <a:noFill/>
          <a:ln>
            <a:noFill/>
          </a:ln>
        </p:spPr>
        <p:txBody>
          <a:bodyPr spcFirstLastPara="1" wrap="square" lIns="0" tIns="0" rIns="0" bIns="0" anchor="t" anchorCtr="0">
            <a:spAutoFit/>
          </a:bodyPr>
          <a:lstStyle/>
          <a:p>
            <a:pPr marL="0" marR="0" lvl="0" indent="0" algn="just" rtl="0">
              <a:lnSpc>
                <a:spcPct val="140016"/>
              </a:lnSpc>
              <a:spcBef>
                <a:spcPts val="0"/>
              </a:spcBef>
              <a:spcAft>
                <a:spcPts val="0"/>
              </a:spcAft>
              <a:buNone/>
            </a:pPr>
            <a:r>
              <a:rPr lang="ja-JP" sz="2499" b="1" dirty="0">
                <a:solidFill>
                  <a:srgbClr val="FFFFFF"/>
                </a:solidFill>
                <a:latin typeface="Calibri"/>
                <a:ea typeface="+mn-ea"/>
                <a:cs typeface="Calibri"/>
                <a:sym typeface="Calibri"/>
              </a:rPr>
              <a:t>2024.</a:t>
            </a:r>
            <a:r>
              <a:rPr lang="en-US" altLang="ja-JP" sz="2499" b="1" dirty="0">
                <a:solidFill>
                  <a:srgbClr val="FFFFFF"/>
                </a:solidFill>
                <a:latin typeface="Calibri"/>
                <a:ea typeface="+mn-ea"/>
                <a:cs typeface="Calibri"/>
                <a:sym typeface="Calibri"/>
              </a:rPr>
              <a:t>12</a:t>
            </a:r>
            <a:r>
              <a:rPr lang="ja-JP" sz="2499" dirty="0">
                <a:solidFill>
                  <a:srgbClr val="FFFFFF"/>
                </a:solidFill>
                <a:latin typeface="Calibri"/>
                <a:ea typeface="+mn-ea"/>
                <a:cs typeface="Calibri"/>
                <a:sym typeface="Calibri"/>
              </a:rPr>
              <a:t>月号</a:t>
            </a:r>
            <a:endParaRPr dirty="0"/>
          </a:p>
        </p:txBody>
      </p:sp>
      <p:grpSp>
        <p:nvGrpSpPr>
          <p:cNvPr id="15" name="グループ化 14">
            <a:extLst>
              <a:ext uri="{FF2B5EF4-FFF2-40B4-BE49-F238E27FC236}">
                <a16:creationId xmlns:a16="http://schemas.microsoft.com/office/drawing/2014/main" id="{67BB95C1-C2C6-38DB-9578-4B3FFF043C42}"/>
              </a:ext>
            </a:extLst>
          </p:cNvPr>
          <p:cNvGrpSpPr/>
          <p:nvPr/>
        </p:nvGrpSpPr>
        <p:grpSpPr>
          <a:xfrm>
            <a:off x="3940778" y="192824"/>
            <a:ext cx="2505562" cy="402845"/>
            <a:chOff x="3931625" y="341947"/>
            <a:chExt cx="2505562" cy="402845"/>
          </a:xfrm>
        </p:grpSpPr>
        <p:sp>
          <p:nvSpPr>
            <p:cNvPr id="17" name="Google Shape;100;p1">
              <a:extLst>
                <a:ext uri="{FF2B5EF4-FFF2-40B4-BE49-F238E27FC236}">
                  <a16:creationId xmlns:a16="http://schemas.microsoft.com/office/drawing/2014/main" id="{3727F23E-363C-0DCC-7997-E308E315B277}"/>
                </a:ext>
              </a:extLst>
            </p:cNvPr>
            <p:cNvSpPr/>
            <p:nvPr/>
          </p:nvSpPr>
          <p:spPr>
            <a:xfrm>
              <a:off x="3931625" y="341947"/>
              <a:ext cx="2505562" cy="402845"/>
            </a:xfrm>
            <a:prstGeom prst="roundRect">
              <a:avLst>
                <a:gd name="adj" fmla="val 9552"/>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8" name="Google Shape;101;p1">
              <a:extLst>
                <a:ext uri="{FF2B5EF4-FFF2-40B4-BE49-F238E27FC236}">
                  <a16:creationId xmlns:a16="http://schemas.microsoft.com/office/drawing/2014/main" id="{806B5D0A-DE4B-32C3-3FDD-F41ED30C9CDC}"/>
                </a:ext>
              </a:extLst>
            </p:cNvPr>
            <p:cNvGrpSpPr/>
            <p:nvPr/>
          </p:nvGrpSpPr>
          <p:grpSpPr>
            <a:xfrm>
              <a:off x="4060052" y="388683"/>
              <a:ext cx="2361222" cy="339324"/>
              <a:chOff x="3969274" y="353112"/>
              <a:chExt cx="2361222" cy="339324"/>
            </a:xfrm>
          </p:grpSpPr>
          <p:sp>
            <p:nvSpPr>
              <p:cNvPr id="19" name="Google Shape;102;p1">
                <a:extLst>
                  <a:ext uri="{FF2B5EF4-FFF2-40B4-BE49-F238E27FC236}">
                    <a16:creationId xmlns:a16="http://schemas.microsoft.com/office/drawing/2014/main" id="{07273969-F3E3-1CAC-92E7-22935F441ADC}"/>
                  </a:ext>
                </a:extLst>
              </p:cNvPr>
              <p:cNvSpPr/>
              <p:nvPr/>
            </p:nvSpPr>
            <p:spPr>
              <a:xfrm>
                <a:off x="3969274" y="370834"/>
                <a:ext cx="275947" cy="267366"/>
              </a:xfrm>
              <a:custGeom>
                <a:avLst/>
                <a:gdLst/>
                <a:ahLst/>
                <a:cxnLst/>
                <a:rect l="l" t="t" r="r" b="b"/>
                <a:pathLst>
                  <a:path w="275947" h="267366" extrusionOk="0">
                    <a:moveTo>
                      <a:pt x="0" y="0"/>
                    </a:moveTo>
                    <a:lnTo>
                      <a:pt x="275947" y="0"/>
                    </a:lnTo>
                    <a:lnTo>
                      <a:pt x="275947" y="267366"/>
                    </a:lnTo>
                    <a:lnTo>
                      <a:pt x="0" y="267366"/>
                    </a:lnTo>
                    <a:lnTo>
                      <a:pt x="0" y="0"/>
                    </a:lnTo>
                    <a:close/>
                  </a:path>
                </a:pathLst>
              </a:custGeom>
              <a:blipFill rotWithShape="1">
                <a:blip r:embed="rId1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103;p1">
                <a:extLst>
                  <a:ext uri="{FF2B5EF4-FFF2-40B4-BE49-F238E27FC236}">
                    <a16:creationId xmlns:a16="http://schemas.microsoft.com/office/drawing/2014/main" id="{7D690FF4-84D0-472F-F9D2-C344E6C26D10}"/>
                  </a:ext>
                </a:extLst>
              </p:cNvPr>
              <p:cNvSpPr/>
              <p:nvPr/>
            </p:nvSpPr>
            <p:spPr>
              <a:xfrm>
                <a:off x="4319532" y="377563"/>
                <a:ext cx="269002" cy="260637"/>
              </a:xfrm>
              <a:custGeom>
                <a:avLst/>
                <a:gdLst/>
                <a:ahLst/>
                <a:cxnLst/>
                <a:rect l="l" t="t" r="r" b="b"/>
                <a:pathLst>
                  <a:path w="269002" h="260637" extrusionOk="0">
                    <a:moveTo>
                      <a:pt x="0" y="0"/>
                    </a:moveTo>
                    <a:lnTo>
                      <a:pt x="269002" y="0"/>
                    </a:lnTo>
                    <a:lnTo>
                      <a:pt x="269002" y="260637"/>
                    </a:lnTo>
                    <a:lnTo>
                      <a:pt x="0" y="260637"/>
                    </a:lnTo>
                    <a:lnTo>
                      <a:pt x="0" y="0"/>
                    </a:lnTo>
                    <a:close/>
                  </a:path>
                </a:pathLst>
              </a:custGeom>
              <a:blipFill rotWithShape="1">
                <a:blip r:embed="rId1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104;p1">
                <a:extLst>
                  <a:ext uri="{FF2B5EF4-FFF2-40B4-BE49-F238E27FC236}">
                    <a16:creationId xmlns:a16="http://schemas.microsoft.com/office/drawing/2014/main" id="{5FB5E532-3852-0A15-0A0B-38F964AC1E26}"/>
                  </a:ext>
                </a:extLst>
              </p:cNvPr>
              <p:cNvSpPr/>
              <p:nvPr/>
            </p:nvSpPr>
            <p:spPr>
              <a:xfrm>
                <a:off x="4667180" y="402404"/>
                <a:ext cx="222153" cy="220012"/>
              </a:xfrm>
              <a:custGeom>
                <a:avLst/>
                <a:gdLst/>
                <a:ahLst/>
                <a:cxnLst/>
                <a:rect l="l" t="t" r="r" b="b"/>
                <a:pathLst>
                  <a:path w="222153" h="220012" extrusionOk="0">
                    <a:moveTo>
                      <a:pt x="0" y="0"/>
                    </a:moveTo>
                    <a:lnTo>
                      <a:pt x="222153" y="0"/>
                    </a:lnTo>
                    <a:lnTo>
                      <a:pt x="222153" y="220013"/>
                    </a:lnTo>
                    <a:lnTo>
                      <a:pt x="0" y="220013"/>
                    </a:lnTo>
                    <a:lnTo>
                      <a:pt x="0" y="0"/>
                    </a:lnTo>
                    <a:close/>
                  </a:path>
                </a:pathLst>
              </a:custGeom>
              <a:blipFill rotWithShape="1">
                <a:blip r:embed="rId1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105;p1">
                <a:extLst>
                  <a:ext uri="{FF2B5EF4-FFF2-40B4-BE49-F238E27FC236}">
                    <a16:creationId xmlns:a16="http://schemas.microsoft.com/office/drawing/2014/main" id="{8AF80477-F045-7819-0CF1-804FFD3ED9B5}"/>
                  </a:ext>
                </a:extLst>
              </p:cNvPr>
              <p:cNvSpPr/>
              <p:nvPr/>
            </p:nvSpPr>
            <p:spPr>
              <a:xfrm>
                <a:off x="4967979" y="425665"/>
                <a:ext cx="254309" cy="173491"/>
              </a:xfrm>
              <a:custGeom>
                <a:avLst/>
                <a:gdLst/>
                <a:ahLst/>
                <a:cxnLst/>
                <a:rect l="l" t="t" r="r" b="b"/>
                <a:pathLst>
                  <a:path w="254309" h="173491" extrusionOk="0">
                    <a:moveTo>
                      <a:pt x="0" y="0"/>
                    </a:moveTo>
                    <a:lnTo>
                      <a:pt x="254308" y="0"/>
                    </a:lnTo>
                    <a:lnTo>
                      <a:pt x="254308" y="173491"/>
                    </a:lnTo>
                    <a:lnTo>
                      <a:pt x="0" y="173491"/>
                    </a:lnTo>
                    <a:lnTo>
                      <a:pt x="0" y="0"/>
                    </a:lnTo>
                    <a:close/>
                  </a:path>
                </a:pathLst>
              </a:custGeom>
              <a:blipFill rotWithShape="1">
                <a:blip r:embed="rId1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4" name="Google Shape;106;p1">
                <a:extLst>
                  <a:ext uri="{FF2B5EF4-FFF2-40B4-BE49-F238E27FC236}">
                    <a16:creationId xmlns:a16="http://schemas.microsoft.com/office/drawing/2014/main" id="{28FAAC1E-2368-2074-ED50-2911301FC999}"/>
                  </a:ext>
                </a:extLst>
              </p:cNvPr>
              <p:cNvSpPr/>
              <p:nvPr/>
            </p:nvSpPr>
            <p:spPr>
              <a:xfrm>
                <a:off x="5300933" y="377563"/>
                <a:ext cx="269002" cy="260637"/>
              </a:xfrm>
              <a:custGeom>
                <a:avLst/>
                <a:gdLst/>
                <a:ahLst/>
                <a:cxnLst/>
                <a:rect l="l" t="t" r="r" b="b"/>
                <a:pathLst>
                  <a:path w="269002" h="260637" extrusionOk="0">
                    <a:moveTo>
                      <a:pt x="0" y="0"/>
                    </a:moveTo>
                    <a:lnTo>
                      <a:pt x="269002" y="0"/>
                    </a:lnTo>
                    <a:lnTo>
                      <a:pt x="269002" y="260637"/>
                    </a:lnTo>
                    <a:lnTo>
                      <a:pt x="0" y="260637"/>
                    </a:lnTo>
                    <a:lnTo>
                      <a:pt x="0" y="0"/>
                    </a:lnTo>
                    <a:close/>
                  </a:path>
                </a:pathLst>
              </a:custGeom>
              <a:blipFill rotWithShape="1">
                <a:blip r:embed="rId1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107;p1">
                <a:extLst>
                  <a:ext uri="{FF2B5EF4-FFF2-40B4-BE49-F238E27FC236}">
                    <a16:creationId xmlns:a16="http://schemas.microsoft.com/office/drawing/2014/main" id="{16CBF660-D69D-D8C2-B983-EDAE68612EF4}"/>
                  </a:ext>
                </a:extLst>
              </p:cNvPr>
              <p:cNvSpPr txBox="1"/>
              <p:nvPr/>
            </p:nvSpPr>
            <p:spPr>
              <a:xfrm>
                <a:off x="5532935" y="353112"/>
                <a:ext cx="615202" cy="339324"/>
              </a:xfrm>
              <a:prstGeom prst="rect">
                <a:avLst/>
              </a:prstGeom>
              <a:noFill/>
              <a:ln>
                <a:noFill/>
              </a:ln>
            </p:spPr>
            <p:txBody>
              <a:bodyPr spcFirstLastPara="1" wrap="square" lIns="0" tIns="0" rIns="0" bIns="0" anchor="t" anchorCtr="0">
                <a:spAutoFit/>
              </a:bodyPr>
              <a:lstStyle/>
              <a:p>
                <a:pPr marL="0" marR="0" lvl="0" indent="0" algn="r" rtl="0">
                  <a:lnSpc>
                    <a:spcPct val="104999"/>
                  </a:lnSpc>
                  <a:spcBef>
                    <a:spcPts val="0"/>
                  </a:spcBef>
                  <a:spcAft>
                    <a:spcPts val="0"/>
                  </a:spcAft>
                  <a:buNone/>
                </a:pPr>
                <a:r>
                  <a:rPr lang="ja-JP" sz="700" b="1" dirty="0">
                    <a:solidFill>
                      <a:srgbClr val="000000"/>
                    </a:solidFill>
                    <a:latin typeface="BIZ UDゴシック" panose="020B0400000000000000" pitchFamily="49" charset="-128"/>
                    <a:ea typeface="BIZ UDゴシック" panose="020B0400000000000000" pitchFamily="49" charset="-128"/>
                    <a:cs typeface="BIZ UDGothic"/>
                    <a:sym typeface="BIZ UDGothic"/>
                  </a:rPr>
                  <a:t>各SNSは</a:t>
                </a:r>
                <a:endParaRPr dirty="0">
                  <a:latin typeface="BIZ UDゴシック" panose="020B0400000000000000" pitchFamily="49" charset="-128"/>
                  <a:ea typeface="BIZ UDゴシック" panose="020B0400000000000000" pitchFamily="49" charset="-128"/>
                </a:endParaRPr>
              </a:p>
              <a:p>
                <a:pPr marL="0" marR="0" lvl="0" indent="0" algn="r" rtl="0">
                  <a:lnSpc>
                    <a:spcPct val="104999"/>
                  </a:lnSpc>
                  <a:spcBef>
                    <a:spcPts val="0"/>
                  </a:spcBef>
                  <a:spcAft>
                    <a:spcPts val="0"/>
                  </a:spcAft>
                  <a:buNone/>
                </a:pPr>
                <a:r>
                  <a:rPr lang="ja-JP" sz="700" b="1" dirty="0">
                    <a:solidFill>
                      <a:srgbClr val="000000"/>
                    </a:solidFill>
                    <a:latin typeface="BIZ UDゴシック" panose="020B0400000000000000" pitchFamily="49" charset="-128"/>
                    <a:ea typeface="BIZ UDゴシック" panose="020B0400000000000000" pitchFamily="49" charset="-128"/>
                    <a:cs typeface="BIZ UDGothic"/>
                    <a:sym typeface="BIZ UDGothic"/>
                  </a:rPr>
                  <a:t>公式サイト</a:t>
                </a:r>
                <a:endParaRPr dirty="0">
                  <a:latin typeface="BIZ UDゴシック" panose="020B0400000000000000" pitchFamily="49" charset="-128"/>
                  <a:ea typeface="BIZ UDゴシック" panose="020B0400000000000000" pitchFamily="49" charset="-128"/>
                </a:endParaRPr>
              </a:p>
              <a:p>
                <a:pPr marL="0" marR="0" lvl="0" indent="0" algn="r" rtl="0">
                  <a:lnSpc>
                    <a:spcPct val="104999"/>
                  </a:lnSpc>
                  <a:spcBef>
                    <a:spcPts val="0"/>
                  </a:spcBef>
                  <a:spcAft>
                    <a:spcPts val="0"/>
                  </a:spcAft>
                  <a:buNone/>
                </a:pPr>
                <a:r>
                  <a:rPr lang="ja-JP" sz="700" b="1" dirty="0">
                    <a:solidFill>
                      <a:srgbClr val="000000"/>
                    </a:solidFill>
                    <a:latin typeface="BIZ UDゴシック" panose="020B0400000000000000" pitchFamily="49" charset="-128"/>
                    <a:ea typeface="BIZ UDゴシック" panose="020B0400000000000000" pitchFamily="49" charset="-128"/>
                    <a:cs typeface="BIZ UDGothic"/>
                    <a:sym typeface="BIZ UDGothic"/>
                  </a:rPr>
                  <a:t>からアクセス</a:t>
                </a:r>
                <a:endParaRPr dirty="0">
                  <a:latin typeface="BIZ UDゴシック" panose="020B0400000000000000" pitchFamily="49" charset="-128"/>
                  <a:ea typeface="BIZ UDゴシック" panose="020B0400000000000000" pitchFamily="49" charset="-128"/>
                </a:endParaRPr>
              </a:p>
            </p:txBody>
          </p:sp>
          <p:sp>
            <p:nvSpPr>
              <p:cNvPr id="36" name="Google Shape;108;p1">
                <a:extLst>
                  <a:ext uri="{FF2B5EF4-FFF2-40B4-BE49-F238E27FC236}">
                    <a16:creationId xmlns:a16="http://schemas.microsoft.com/office/drawing/2014/main" id="{2FDFE7BD-56EF-B96F-58D7-6A7E5D60A758}"/>
                  </a:ext>
                </a:extLst>
              </p:cNvPr>
              <p:cNvSpPr/>
              <p:nvPr/>
            </p:nvSpPr>
            <p:spPr>
              <a:xfrm rot="-5395183">
                <a:off x="6191606" y="446667"/>
                <a:ext cx="148150" cy="129631"/>
              </a:xfrm>
              <a:custGeom>
                <a:avLst/>
                <a:gdLst/>
                <a:ahLst/>
                <a:cxnLst/>
                <a:rect l="l" t="t" r="r" b="b"/>
                <a:pathLst>
                  <a:path w="812800" h="711200" extrusionOk="0">
                    <a:moveTo>
                      <a:pt x="406400" y="711200"/>
                    </a:moveTo>
                    <a:lnTo>
                      <a:pt x="812800" y="0"/>
                    </a:lnTo>
                    <a:lnTo>
                      <a:pt x="0" y="0"/>
                    </a:lnTo>
                    <a:lnTo>
                      <a:pt x="406400" y="711200"/>
                    </a:lnTo>
                    <a:close/>
                  </a:path>
                </a:pathLst>
              </a:custGeom>
              <a:solidFill>
                <a:srgbClr val="EA5504"/>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8" name="角丸四角形吹き出し 25">
            <a:extLst>
              <a:ext uri="{FF2B5EF4-FFF2-40B4-BE49-F238E27FC236}">
                <a16:creationId xmlns:a16="http://schemas.microsoft.com/office/drawing/2014/main" id="{00132665-E6D1-0261-524C-62E2771F563A}"/>
              </a:ext>
            </a:extLst>
          </p:cNvPr>
          <p:cNvSpPr/>
          <p:nvPr/>
        </p:nvSpPr>
        <p:spPr>
          <a:xfrm>
            <a:off x="6328066" y="1463159"/>
            <a:ext cx="948356" cy="701386"/>
          </a:xfrm>
          <a:prstGeom prst="wedgeRoundRectCallout">
            <a:avLst>
              <a:gd name="adj1" fmla="val 28961"/>
              <a:gd name="adj2" fmla="val -18964"/>
              <a:gd name="adj3" fmla="val 16667"/>
            </a:avLst>
          </a:prstGeom>
          <a:solidFill>
            <a:srgbClr val="EA5504"/>
          </a:solidFill>
          <a:ln>
            <a:solidFill>
              <a:srgbClr val="EA5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TextBox 77">
            <a:extLst>
              <a:ext uri="{FF2B5EF4-FFF2-40B4-BE49-F238E27FC236}">
                <a16:creationId xmlns:a16="http://schemas.microsoft.com/office/drawing/2014/main" id="{9C3B2347-219E-A1BF-84E2-4736A1FBFD98}"/>
              </a:ext>
            </a:extLst>
          </p:cNvPr>
          <p:cNvSpPr txBox="1"/>
          <p:nvPr/>
        </p:nvSpPr>
        <p:spPr>
          <a:xfrm>
            <a:off x="6437893" y="1528548"/>
            <a:ext cx="879500" cy="553998"/>
          </a:xfrm>
          <a:prstGeom prst="rect">
            <a:avLst/>
          </a:prstGeom>
        </p:spPr>
        <p:txBody>
          <a:bodyPr wrap="square" lIns="0" tIns="0" rIns="0" bIns="0" rtlCol="0" anchor="t">
            <a:spAutoFit/>
          </a:bodyPr>
          <a:lstStyle/>
          <a:p>
            <a:r>
              <a:rPr lang="ja-JP" altLang="en-US" sz="1200" dirty="0">
                <a:solidFill>
                  <a:schemeClr val="bg1"/>
                </a:solidFill>
                <a:latin typeface="HGPSoeiKakugothicUB" panose="020B0900000000000000" pitchFamily="34" charset="-128"/>
                <a:ea typeface="HGPSoeiKakugothicUB" panose="020B0900000000000000" pitchFamily="34" charset="-128"/>
              </a:rPr>
              <a:t>もしもの時、</a:t>
            </a:r>
            <a:endParaRPr lang="en-US" altLang="ja-JP" sz="1200" dirty="0">
              <a:solidFill>
                <a:schemeClr val="bg1"/>
              </a:solidFill>
              <a:latin typeface="HGPSoeiKakugothicUB" panose="020B0900000000000000" pitchFamily="34" charset="-128"/>
              <a:ea typeface="HGPSoeiKakugothicUB" panose="020B0900000000000000" pitchFamily="34" charset="-128"/>
            </a:endParaRPr>
          </a:p>
          <a:p>
            <a:r>
              <a:rPr lang="ja-JP" altLang="en-US" sz="1200" dirty="0">
                <a:solidFill>
                  <a:schemeClr val="bg1"/>
                </a:solidFill>
                <a:latin typeface="HGPSoeiKakugothicUB" panose="020B0900000000000000" pitchFamily="34" charset="-128"/>
                <a:ea typeface="HGPSoeiKakugothicUB" panose="020B0900000000000000" pitchFamily="34" charset="-128"/>
              </a:rPr>
              <a:t>どうしたら</a:t>
            </a:r>
            <a:endParaRPr lang="en-US" altLang="ja-JP" sz="1200" dirty="0">
              <a:solidFill>
                <a:schemeClr val="bg1"/>
              </a:solidFill>
              <a:latin typeface="HGPSoeiKakugothicUB" panose="020B0900000000000000" pitchFamily="34" charset="-128"/>
              <a:ea typeface="HGPSoeiKakugothicUB" panose="020B0900000000000000" pitchFamily="34" charset="-128"/>
            </a:endParaRPr>
          </a:p>
          <a:p>
            <a:r>
              <a:rPr lang="ja-JP" altLang="en-US" sz="1200" dirty="0">
                <a:solidFill>
                  <a:schemeClr val="bg1"/>
                </a:solidFill>
                <a:latin typeface="HGPSoeiKakugothicUB" panose="020B0900000000000000" pitchFamily="34" charset="-128"/>
                <a:ea typeface="HGPSoeiKakugothicUB" panose="020B0900000000000000" pitchFamily="34" charset="-128"/>
              </a:rPr>
              <a:t>いいのか・・・</a:t>
            </a:r>
            <a:endParaRPr lang="en-US" altLang="ja-JP" sz="1200" dirty="0">
              <a:solidFill>
                <a:schemeClr val="bg1"/>
              </a:solidFill>
              <a:latin typeface="HGPSoeiKakugothicUB" panose="020B0900000000000000" pitchFamily="34" charset="-128"/>
              <a:ea typeface="HGPSoeiKakugothicUB" panose="020B0900000000000000" pitchFamily="34" charset="-128"/>
            </a:endParaRPr>
          </a:p>
        </p:txBody>
      </p:sp>
      <p:sp>
        <p:nvSpPr>
          <p:cNvPr id="39" name="三角形 55">
            <a:extLst>
              <a:ext uri="{FF2B5EF4-FFF2-40B4-BE49-F238E27FC236}">
                <a16:creationId xmlns:a16="http://schemas.microsoft.com/office/drawing/2014/main" id="{427C93B4-16CE-7C43-7903-90DF4E5FCD72}"/>
              </a:ext>
            </a:extLst>
          </p:cNvPr>
          <p:cNvSpPr/>
          <p:nvPr/>
        </p:nvSpPr>
        <p:spPr>
          <a:xfrm rot="16200000">
            <a:off x="6211287" y="1758484"/>
            <a:ext cx="105321" cy="107959"/>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342797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正方形/長方形 62">
            <a:extLst>
              <a:ext uri="{FF2B5EF4-FFF2-40B4-BE49-F238E27FC236}">
                <a16:creationId xmlns:a16="http://schemas.microsoft.com/office/drawing/2014/main" id="{9FBB145E-7D61-532C-0449-4CFE8CA1CCE3}"/>
              </a:ext>
            </a:extLst>
          </p:cNvPr>
          <p:cNvSpPr/>
          <p:nvPr/>
        </p:nvSpPr>
        <p:spPr>
          <a:xfrm>
            <a:off x="3816906" y="6553955"/>
            <a:ext cx="3600000" cy="614846"/>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BIZ UDGothic" panose="020B0400000000000000" pitchFamily="49" charset="-128"/>
              <a:ea typeface="BIZ UDGothic" panose="020B0400000000000000" pitchFamily="49" charset="-128"/>
            </a:endParaRPr>
          </a:p>
        </p:txBody>
      </p:sp>
      <p:sp>
        <p:nvSpPr>
          <p:cNvPr id="62" name="正方形/長方形 61">
            <a:extLst>
              <a:ext uri="{FF2B5EF4-FFF2-40B4-BE49-F238E27FC236}">
                <a16:creationId xmlns:a16="http://schemas.microsoft.com/office/drawing/2014/main" id="{B741108D-F68E-8571-FF24-AD4491FB4796}"/>
              </a:ext>
            </a:extLst>
          </p:cNvPr>
          <p:cNvSpPr/>
          <p:nvPr/>
        </p:nvSpPr>
        <p:spPr>
          <a:xfrm>
            <a:off x="103878" y="6551560"/>
            <a:ext cx="3600000" cy="616583"/>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 name="Group 2"/>
          <p:cNvGrpSpPr/>
          <p:nvPr/>
        </p:nvGrpSpPr>
        <p:grpSpPr>
          <a:xfrm>
            <a:off x="-2" y="-1894439"/>
            <a:ext cx="7556501" cy="2770176"/>
            <a:chOff x="0" y="-28575"/>
            <a:chExt cx="3017389" cy="841375"/>
          </a:xfrm>
        </p:grpSpPr>
        <p:sp>
          <p:nvSpPr>
            <p:cNvPr id="3" name="Freeform 3"/>
            <p:cNvSpPr/>
            <p:nvPr/>
          </p:nvSpPr>
          <p:spPr>
            <a:xfrm>
              <a:off x="0" y="541867"/>
              <a:ext cx="3017389" cy="270933"/>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4" name="TextBox 4"/>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grpSp>
        <p:nvGrpSpPr>
          <p:cNvPr id="5" name="Group 5"/>
          <p:cNvGrpSpPr/>
          <p:nvPr/>
        </p:nvGrpSpPr>
        <p:grpSpPr>
          <a:xfrm>
            <a:off x="0" y="866113"/>
            <a:ext cx="7560000" cy="2939904"/>
            <a:chOff x="0" y="0"/>
            <a:chExt cx="2709333" cy="1251236"/>
          </a:xfrm>
        </p:grpSpPr>
        <p:sp>
          <p:nvSpPr>
            <p:cNvPr id="6" name="Freeform 6"/>
            <p:cNvSpPr/>
            <p:nvPr/>
          </p:nvSpPr>
          <p:spPr>
            <a:xfrm>
              <a:off x="0" y="0"/>
              <a:ext cx="2709333" cy="1251236"/>
            </a:xfrm>
            <a:custGeom>
              <a:avLst/>
              <a:gdLst/>
              <a:ahLst/>
              <a:cxnLst/>
              <a:rect l="l" t="t" r="r" b="b"/>
              <a:pathLst>
                <a:path w="2709333" h="1251236">
                  <a:moveTo>
                    <a:pt x="0" y="0"/>
                  </a:moveTo>
                  <a:lnTo>
                    <a:pt x="2709333" y="0"/>
                  </a:lnTo>
                  <a:lnTo>
                    <a:pt x="2709333" y="1251236"/>
                  </a:lnTo>
                  <a:lnTo>
                    <a:pt x="0" y="1251236"/>
                  </a:lnTo>
                  <a:close/>
                </a:path>
              </a:pathLst>
            </a:custGeom>
            <a:solidFill>
              <a:srgbClr val="7191C0"/>
            </a:solidFill>
          </p:spPr>
          <p:txBody>
            <a:bodyPr/>
            <a:lstStyle/>
            <a:p>
              <a:endParaRPr lang="ja-JP" altLang="en-US"/>
            </a:p>
          </p:txBody>
        </p:sp>
        <p:sp>
          <p:nvSpPr>
            <p:cNvPr id="7" name="TextBox 7"/>
            <p:cNvSpPr txBox="1"/>
            <p:nvPr/>
          </p:nvSpPr>
          <p:spPr>
            <a:xfrm>
              <a:off x="0" y="-28575"/>
              <a:ext cx="2709333" cy="1279811"/>
            </a:xfrm>
            <a:prstGeom prst="rect">
              <a:avLst/>
            </a:prstGeom>
          </p:spPr>
          <p:txBody>
            <a:bodyPr lIns="50800" tIns="50800" rIns="50800" bIns="50800" rtlCol="0" anchor="ctr"/>
            <a:lstStyle/>
            <a:p>
              <a:pPr algn="ctr">
                <a:lnSpc>
                  <a:spcPts val="1960"/>
                </a:lnSpc>
              </a:pPr>
              <a:endParaRPr/>
            </a:p>
          </p:txBody>
        </p:sp>
      </p:grpSp>
      <p:sp>
        <p:nvSpPr>
          <p:cNvPr id="8" name="Freeform 8"/>
          <p:cNvSpPr/>
          <p:nvPr/>
        </p:nvSpPr>
        <p:spPr>
          <a:xfrm>
            <a:off x="-695983" y="1189447"/>
            <a:ext cx="4123644" cy="2082440"/>
          </a:xfrm>
          <a:custGeom>
            <a:avLst/>
            <a:gdLst/>
            <a:ahLst/>
            <a:cxnLst/>
            <a:rect l="l" t="t" r="r" b="b"/>
            <a:pathLst>
              <a:path w="4123644" h="2082440">
                <a:moveTo>
                  <a:pt x="0" y="0"/>
                </a:moveTo>
                <a:lnTo>
                  <a:pt x="4123644" y="0"/>
                </a:lnTo>
                <a:lnTo>
                  <a:pt x="4123644" y="2082440"/>
                </a:lnTo>
                <a:lnTo>
                  <a:pt x="0" y="2082440"/>
                </a:lnTo>
                <a:lnTo>
                  <a:pt x="0" y="0"/>
                </a:lnTo>
                <a:close/>
              </a:path>
            </a:pathLst>
          </a:custGeom>
          <a:blipFill>
            <a:blip r:embed="rId2">
              <a:alphaModFix amt="25000"/>
            </a:blip>
            <a:stretch>
              <a:fillRect/>
            </a:stretch>
          </a:blipFill>
        </p:spPr>
        <p:txBody>
          <a:bodyPr/>
          <a:lstStyle/>
          <a:p>
            <a:endParaRPr lang="ja-JP" altLang="en-US"/>
          </a:p>
        </p:txBody>
      </p:sp>
      <p:grpSp>
        <p:nvGrpSpPr>
          <p:cNvPr id="10" name="Group 10"/>
          <p:cNvGrpSpPr/>
          <p:nvPr/>
        </p:nvGrpSpPr>
        <p:grpSpPr>
          <a:xfrm>
            <a:off x="2670229" y="1037157"/>
            <a:ext cx="4351323" cy="1153587"/>
            <a:chOff x="0" y="0"/>
            <a:chExt cx="1559416" cy="413419"/>
          </a:xfrm>
        </p:grpSpPr>
        <p:sp>
          <p:nvSpPr>
            <p:cNvPr id="11" name="Freeform 11"/>
            <p:cNvSpPr/>
            <p:nvPr/>
          </p:nvSpPr>
          <p:spPr>
            <a:xfrm>
              <a:off x="0" y="0"/>
              <a:ext cx="1559416" cy="413419"/>
            </a:xfrm>
            <a:custGeom>
              <a:avLst/>
              <a:gdLst/>
              <a:ahLst/>
              <a:cxnLst/>
              <a:rect l="l" t="t" r="r" b="b"/>
              <a:pathLst>
                <a:path w="1559416" h="413419">
                  <a:moveTo>
                    <a:pt x="65831" y="0"/>
                  </a:moveTo>
                  <a:lnTo>
                    <a:pt x="1493585" y="0"/>
                  </a:lnTo>
                  <a:cubicBezTo>
                    <a:pt x="1511045" y="0"/>
                    <a:pt x="1527789" y="6936"/>
                    <a:pt x="1540135" y="19281"/>
                  </a:cubicBezTo>
                  <a:cubicBezTo>
                    <a:pt x="1552480" y="31627"/>
                    <a:pt x="1559416" y="48371"/>
                    <a:pt x="1559416" y="65831"/>
                  </a:cubicBezTo>
                  <a:lnTo>
                    <a:pt x="1559416" y="347589"/>
                  </a:lnTo>
                  <a:cubicBezTo>
                    <a:pt x="1559416" y="365048"/>
                    <a:pt x="1552480" y="381792"/>
                    <a:pt x="1540135" y="394138"/>
                  </a:cubicBezTo>
                  <a:cubicBezTo>
                    <a:pt x="1527789" y="406484"/>
                    <a:pt x="1511045" y="413419"/>
                    <a:pt x="1493585" y="413419"/>
                  </a:cubicBezTo>
                  <a:lnTo>
                    <a:pt x="65831" y="413419"/>
                  </a:lnTo>
                  <a:cubicBezTo>
                    <a:pt x="48371" y="413419"/>
                    <a:pt x="31627" y="406484"/>
                    <a:pt x="19281" y="394138"/>
                  </a:cubicBezTo>
                  <a:cubicBezTo>
                    <a:pt x="6936" y="381792"/>
                    <a:pt x="0" y="365048"/>
                    <a:pt x="0" y="347589"/>
                  </a:cubicBezTo>
                  <a:lnTo>
                    <a:pt x="0" y="65831"/>
                  </a:lnTo>
                  <a:cubicBezTo>
                    <a:pt x="0" y="48371"/>
                    <a:pt x="6936" y="31627"/>
                    <a:pt x="19281" y="19281"/>
                  </a:cubicBezTo>
                  <a:cubicBezTo>
                    <a:pt x="31627" y="6936"/>
                    <a:pt x="48371" y="0"/>
                    <a:pt x="65831" y="0"/>
                  </a:cubicBezTo>
                  <a:close/>
                </a:path>
              </a:pathLst>
            </a:custGeom>
            <a:solidFill>
              <a:srgbClr val="7ED957"/>
            </a:solidFill>
          </p:spPr>
          <p:txBody>
            <a:bodyPr/>
            <a:lstStyle/>
            <a:p>
              <a:endParaRPr lang="ja-JP" altLang="en-US"/>
            </a:p>
          </p:txBody>
        </p:sp>
        <p:sp>
          <p:nvSpPr>
            <p:cNvPr id="12" name="TextBox 12"/>
            <p:cNvSpPr txBox="1"/>
            <p:nvPr/>
          </p:nvSpPr>
          <p:spPr>
            <a:xfrm>
              <a:off x="0" y="-28575"/>
              <a:ext cx="1559416" cy="441994"/>
            </a:xfrm>
            <a:prstGeom prst="rect">
              <a:avLst/>
            </a:prstGeom>
          </p:spPr>
          <p:txBody>
            <a:bodyPr lIns="50800" tIns="50800" rIns="50800" bIns="50800" rtlCol="0" anchor="ctr"/>
            <a:lstStyle/>
            <a:p>
              <a:pPr algn="ctr">
                <a:lnSpc>
                  <a:spcPts val="1960"/>
                </a:lnSpc>
              </a:pPr>
              <a:endParaRPr/>
            </a:p>
          </p:txBody>
        </p:sp>
      </p:grpSp>
      <p:grpSp>
        <p:nvGrpSpPr>
          <p:cNvPr id="13" name="Group 13"/>
          <p:cNvGrpSpPr/>
          <p:nvPr/>
        </p:nvGrpSpPr>
        <p:grpSpPr>
          <a:xfrm rot="3946364">
            <a:off x="6821257" y="933346"/>
            <a:ext cx="400590" cy="599595"/>
            <a:chOff x="0" y="0"/>
            <a:chExt cx="475154" cy="711200"/>
          </a:xfrm>
        </p:grpSpPr>
        <p:sp>
          <p:nvSpPr>
            <p:cNvPr id="14" name="Freeform 14"/>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7ED957"/>
            </a:solidFill>
          </p:spPr>
          <p:txBody>
            <a:bodyPr/>
            <a:lstStyle/>
            <a:p>
              <a:endParaRPr lang="ja-JP" altLang="en-US"/>
            </a:p>
          </p:txBody>
        </p:sp>
        <p:sp>
          <p:nvSpPr>
            <p:cNvPr id="15" name="TextBox 15"/>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16" name="Group 16"/>
          <p:cNvGrpSpPr/>
          <p:nvPr/>
        </p:nvGrpSpPr>
        <p:grpSpPr>
          <a:xfrm>
            <a:off x="329598" y="2262847"/>
            <a:ext cx="1322255" cy="1322255"/>
            <a:chOff x="0" y="0"/>
            <a:chExt cx="1763007" cy="1763007"/>
          </a:xfrm>
        </p:grpSpPr>
        <p:grpSp>
          <p:nvGrpSpPr>
            <p:cNvPr id="17" name="Group 17"/>
            <p:cNvGrpSpPr/>
            <p:nvPr/>
          </p:nvGrpSpPr>
          <p:grpSpPr>
            <a:xfrm>
              <a:off x="0" y="0"/>
              <a:ext cx="1763007" cy="1763007"/>
              <a:chOff x="0" y="0"/>
              <a:chExt cx="812800" cy="812800"/>
            </a:xfrm>
          </p:grpSpPr>
          <p:sp>
            <p:nvSpPr>
              <p:cNvPr id="18" name="Freeform 1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A5504"/>
              </a:solidFill>
              <a:ln w="12700">
                <a:solidFill>
                  <a:srgbClr val="000000"/>
                </a:solidFill>
              </a:ln>
            </p:spPr>
            <p:txBody>
              <a:bodyPr/>
              <a:lstStyle/>
              <a:p>
                <a:endParaRPr lang="ja-JP" altLang="en-US"/>
              </a:p>
            </p:txBody>
          </p:sp>
        </p:grpSp>
        <p:grpSp>
          <p:nvGrpSpPr>
            <p:cNvPr id="19" name="Group 19"/>
            <p:cNvGrpSpPr/>
            <p:nvPr/>
          </p:nvGrpSpPr>
          <p:grpSpPr>
            <a:xfrm>
              <a:off x="0" y="0"/>
              <a:ext cx="1763007" cy="1763007"/>
              <a:chOff x="0" y="0"/>
              <a:chExt cx="812800" cy="812800"/>
            </a:xfrm>
          </p:grpSpPr>
          <p:sp>
            <p:nvSpPr>
              <p:cNvPr id="20" name="Freeform 2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blipFill>
                <a:blip r:embed="rId3"/>
                <a:stretch>
                  <a:fillRect l="-12179" r="-12366" b="-24546"/>
                </a:stretch>
              </a:blipFill>
            </p:spPr>
            <p:txBody>
              <a:bodyPr/>
              <a:lstStyle/>
              <a:p>
                <a:endParaRPr lang="ja-JP" altLang="en-US"/>
              </a:p>
            </p:txBody>
          </p:sp>
        </p:grpSp>
      </p:grpSp>
      <p:grpSp>
        <p:nvGrpSpPr>
          <p:cNvPr id="21" name="Group 21"/>
          <p:cNvGrpSpPr/>
          <p:nvPr/>
        </p:nvGrpSpPr>
        <p:grpSpPr>
          <a:xfrm>
            <a:off x="1996702" y="2309552"/>
            <a:ext cx="5032476" cy="1441066"/>
            <a:chOff x="0" y="-28575"/>
            <a:chExt cx="1675229" cy="516446"/>
          </a:xfrm>
        </p:grpSpPr>
        <p:sp>
          <p:nvSpPr>
            <p:cNvPr id="22" name="Freeform 22"/>
            <p:cNvSpPr/>
            <p:nvPr/>
          </p:nvSpPr>
          <p:spPr>
            <a:xfrm>
              <a:off x="0" y="0"/>
              <a:ext cx="1675229" cy="433539"/>
            </a:xfrm>
            <a:custGeom>
              <a:avLst/>
              <a:gdLst/>
              <a:ahLst/>
              <a:cxnLst/>
              <a:rect l="l" t="t" r="r" b="b"/>
              <a:pathLst>
                <a:path w="1675229" h="487871">
                  <a:moveTo>
                    <a:pt x="61280" y="0"/>
                  </a:moveTo>
                  <a:lnTo>
                    <a:pt x="1613950" y="0"/>
                  </a:lnTo>
                  <a:cubicBezTo>
                    <a:pt x="1630202" y="0"/>
                    <a:pt x="1645789" y="6456"/>
                    <a:pt x="1657281" y="17948"/>
                  </a:cubicBezTo>
                  <a:cubicBezTo>
                    <a:pt x="1668773" y="29441"/>
                    <a:pt x="1675229" y="45027"/>
                    <a:pt x="1675229" y="61280"/>
                  </a:cubicBezTo>
                  <a:lnTo>
                    <a:pt x="1675229" y="426591"/>
                  </a:lnTo>
                  <a:cubicBezTo>
                    <a:pt x="1675229" y="460435"/>
                    <a:pt x="1647793" y="487871"/>
                    <a:pt x="1613950" y="487871"/>
                  </a:cubicBezTo>
                  <a:lnTo>
                    <a:pt x="61280" y="487871"/>
                  </a:lnTo>
                  <a:cubicBezTo>
                    <a:pt x="45027" y="487871"/>
                    <a:pt x="29441" y="481415"/>
                    <a:pt x="17948" y="469922"/>
                  </a:cubicBezTo>
                  <a:cubicBezTo>
                    <a:pt x="6456" y="458430"/>
                    <a:pt x="0" y="442843"/>
                    <a:pt x="0" y="426591"/>
                  </a:cubicBezTo>
                  <a:lnTo>
                    <a:pt x="0" y="61280"/>
                  </a:lnTo>
                  <a:cubicBezTo>
                    <a:pt x="0" y="27436"/>
                    <a:pt x="27436" y="0"/>
                    <a:pt x="61280" y="0"/>
                  </a:cubicBezTo>
                  <a:close/>
                </a:path>
              </a:pathLst>
            </a:custGeom>
            <a:solidFill>
              <a:srgbClr val="FFFFFF"/>
            </a:solidFill>
          </p:spPr>
          <p:txBody>
            <a:bodyPr/>
            <a:lstStyle/>
            <a:p>
              <a:endParaRPr lang="ja-JP" altLang="en-US"/>
            </a:p>
          </p:txBody>
        </p:sp>
        <p:sp>
          <p:nvSpPr>
            <p:cNvPr id="23" name="TextBox 23"/>
            <p:cNvSpPr txBox="1"/>
            <p:nvPr/>
          </p:nvSpPr>
          <p:spPr>
            <a:xfrm>
              <a:off x="0" y="-28575"/>
              <a:ext cx="1675229" cy="516446"/>
            </a:xfrm>
            <a:prstGeom prst="rect">
              <a:avLst/>
            </a:prstGeom>
          </p:spPr>
          <p:txBody>
            <a:bodyPr lIns="50800" tIns="50800" rIns="50800" bIns="50800" rtlCol="0" anchor="ctr"/>
            <a:lstStyle/>
            <a:p>
              <a:pPr algn="ctr">
                <a:lnSpc>
                  <a:spcPts val="1960"/>
                </a:lnSpc>
              </a:pPr>
              <a:endParaRPr/>
            </a:p>
          </p:txBody>
        </p:sp>
      </p:grpSp>
      <p:grpSp>
        <p:nvGrpSpPr>
          <p:cNvPr id="24" name="Group 24"/>
          <p:cNvGrpSpPr/>
          <p:nvPr/>
        </p:nvGrpSpPr>
        <p:grpSpPr>
          <a:xfrm rot="-4113982">
            <a:off x="1796407" y="2511950"/>
            <a:ext cx="400590" cy="599595"/>
            <a:chOff x="0" y="0"/>
            <a:chExt cx="475154" cy="711200"/>
          </a:xfrm>
        </p:grpSpPr>
        <p:sp>
          <p:nvSpPr>
            <p:cNvPr id="25" name="Freeform 25"/>
            <p:cNvSpPr/>
            <p:nvPr/>
          </p:nvSpPr>
          <p:spPr>
            <a:xfrm>
              <a:off x="0" y="0"/>
              <a:ext cx="475154" cy="711200"/>
            </a:xfrm>
            <a:custGeom>
              <a:avLst/>
              <a:gdLst/>
              <a:ahLst/>
              <a:cxnLst/>
              <a:rect l="l" t="t" r="r" b="b"/>
              <a:pathLst>
                <a:path w="475154" h="711200">
                  <a:moveTo>
                    <a:pt x="237577" y="0"/>
                  </a:moveTo>
                  <a:lnTo>
                    <a:pt x="475154" y="711200"/>
                  </a:lnTo>
                  <a:lnTo>
                    <a:pt x="0" y="711200"/>
                  </a:lnTo>
                  <a:lnTo>
                    <a:pt x="237577" y="0"/>
                  </a:lnTo>
                  <a:close/>
                </a:path>
              </a:pathLst>
            </a:custGeom>
            <a:solidFill>
              <a:srgbClr val="FFFFFF"/>
            </a:solidFill>
          </p:spPr>
          <p:txBody>
            <a:bodyPr/>
            <a:lstStyle/>
            <a:p>
              <a:endParaRPr lang="ja-JP" altLang="en-US"/>
            </a:p>
          </p:txBody>
        </p:sp>
        <p:sp>
          <p:nvSpPr>
            <p:cNvPr id="26" name="TextBox 26"/>
            <p:cNvSpPr txBox="1"/>
            <p:nvPr/>
          </p:nvSpPr>
          <p:spPr>
            <a:xfrm>
              <a:off x="74243" y="301625"/>
              <a:ext cx="326668" cy="358775"/>
            </a:xfrm>
            <a:prstGeom prst="rect">
              <a:avLst/>
            </a:prstGeom>
          </p:spPr>
          <p:txBody>
            <a:bodyPr lIns="50800" tIns="50800" rIns="50800" bIns="50800" rtlCol="0" anchor="ctr"/>
            <a:lstStyle/>
            <a:p>
              <a:pPr algn="ctr">
                <a:lnSpc>
                  <a:spcPts val="1960"/>
                </a:lnSpc>
              </a:pPr>
              <a:endParaRPr/>
            </a:p>
          </p:txBody>
        </p:sp>
      </p:grpSp>
      <p:grpSp>
        <p:nvGrpSpPr>
          <p:cNvPr id="28" name="Group 28"/>
          <p:cNvGrpSpPr/>
          <p:nvPr/>
        </p:nvGrpSpPr>
        <p:grpSpPr>
          <a:xfrm>
            <a:off x="-1" y="9936000"/>
            <a:ext cx="7556501" cy="757401"/>
            <a:chOff x="0" y="0"/>
            <a:chExt cx="3017389" cy="812800"/>
          </a:xfrm>
        </p:grpSpPr>
        <p:sp>
          <p:nvSpPr>
            <p:cNvPr id="29" name="Freeform 29"/>
            <p:cNvSpPr/>
            <p:nvPr/>
          </p:nvSpPr>
          <p:spPr>
            <a:xfrm>
              <a:off x="0" y="0"/>
              <a:ext cx="3017389" cy="812800"/>
            </a:xfrm>
            <a:custGeom>
              <a:avLst/>
              <a:gdLst/>
              <a:ahLst/>
              <a:cxnLst/>
              <a:rect l="l" t="t" r="r" b="b"/>
              <a:pathLst>
                <a:path w="3017389" h="812800">
                  <a:moveTo>
                    <a:pt x="0" y="0"/>
                  </a:moveTo>
                  <a:lnTo>
                    <a:pt x="3017389" y="0"/>
                  </a:lnTo>
                  <a:lnTo>
                    <a:pt x="3017389" y="812800"/>
                  </a:lnTo>
                  <a:lnTo>
                    <a:pt x="0" y="812800"/>
                  </a:lnTo>
                  <a:close/>
                </a:path>
              </a:pathLst>
            </a:custGeom>
            <a:solidFill>
              <a:srgbClr val="EA5504"/>
            </a:solidFill>
          </p:spPr>
          <p:txBody>
            <a:bodyPr/>
            <a:lstStyle/>
            <a:p>
              <a:endParaRPr lang="ja-JP" altLang="en-US"/>
            </a:p>
          </p:txBody>
        </p:sp>
        <p:sp>
          <p:nvSpPr>
            <p:cNvPr id="30" name="TextBox 30"/>
            <p:cNvSpPr txBox="1"/>
            <p:nvPr/>
          </p:nvSpPr>
          <p:spPr>
            <a:xfrm>
              <a:off x="0" y="-28575"/>
              <a:ext cx="3017389" cy="841375"/>
            </a:xfrm>
            <a:prstGeom prst="rect">
              <a:avLst/>
            </a:prstGeom>
          </p:spPr>
          <p:txBody>
            <a:bodyPr lIns="50800" tIns="50800" rIns="50800" bIns="50800" rtlCol="0" anchor="ctr"/>
            <a:lstStyle/>
            <a:p>
              <a:pPr algn="ctr">
                <a:lnSpc>
                  <a:spcPts val="1960"/>
                </a:lnSpc>
                <a:spcBef>
                  <a:spcPct val="0"/>
                </a:spcBef>
              </a:pPr>
              <a:endParaRPr/>
            </a:p>
          </p:txBody>
        </p:sp>
      </p:grpSp>
      <p:sp>
        <p:nvSpPr>
          <p:cNvPr id="31" name="Freeform 31"/>
          <p:cNvSpPr/>
          <p:nvPr/>
        </p:nvSpPr>
        <p:spPr>
          <a:xfrm>
            <a:off x="1729533" y="9994900"/>
            <a:ext cx="4100934" cy="478224"/>
          </a:xfrm>
          <a:custGeom>
            <a:avLst/>
            <a:gdLst/>
            <a:ahLst/>
            <a:cxnLst/>
            <a:rect l="l" t="t" r="r" b="b"/>
            <a:pathLst>
              <a:path w="4100934" h="478224">
                <a:moveTo>
                  <a:pt x="0" y="0"/>
                </a:moveTo>
                <a:lnTo>
                  <a:pt x="4100934" y="0"/>
                </a:lnTo>
                <a:lnTo>
                  <a:pt x="4100934" y="478224"/>
                </a:lnTo>
                <a:lnTo>
                  <a:pt x="0" y="478224"/>
                </a:lnTo>
                <a:lnTo>
                  <a:pt x="0" y="0"/>
                </a:lnTo>
                <a:close/>
              </a:path>
            </a:pathLst>
          </a:custGeom>
          <a:blipFill>
            <a:blip r:embed="rId4"/>
            <a:stretch>
              <a:fillRect/>
            </a:stretch>
          </a:blipFill>
        </p:spPr>
        <p:txBody>
          <a:bodyPr/>
          <a:lstStyle/>
          <a:p>
            <a:endParaRPr lang="ja-JP" altLang="en-US"/>
          </a:p>
        </p:txBody>
      </p:sp>
      <p:sp>
        <p:nvSpPr>
          <p:cNvPr id="41" name="TextBox 41"/>
          <p:cNvSpPr txBox="1"/>
          <p:nvPr/>
        </p:nvSpPr>
        <p:spPr>
          <a:xfrm>
            <a:off x="2899747" y="1270703"/>
            <a:ext cx="3984070" cy="717632"/>
          </a:xfrm>
          <a:prstGeom prst="rect">
            <a:avLst/>
          </a:prstGeom>
        </p:spPr>
        <p:txBody>
          <a:bodyPr wrap="square" lIns="0" tIns="0" rIns="0" bIns="0" rtlCol="0" anchor="t">
            <a:spAutoFit/>
          </a:bodyPr>
          <a:lstStyle/>
          <a:p>
            <a:pPr>
              <a:lnSpc>
                <a:spcPts val="2988"/>
              </a:lnSpc>
            </a:pPr>
            <a:r>
              <a:rPr lang="ja-JP" altLang="en-US" sz="2400" b="1" dirty="0">
                <a:solidFill>
                  <a:srgbClr val="000000"/>
                </a:solidFill>
                <a:latin typeface="BIZ UDGothic" panose="020B0400000000000000" pitchFamily="49" charset="-128"/>
                <a:ea typeface="BIZ UDGothic" panose="020B0400000000000000" pitchFamily="49" charset="-128"/>
              </a:rPr>
              <a:t>よく聞く「与党」「野党」</a:t>
            </a:r>
            <a:endParaRPr lang="en-US" altLang="ja-JP" sz="2400" b="1" dirty="0">
              <a:solidFill>
                <a:srgbClr val="000000"/>
              </a:solidFill>
              <a:latin typeface="BIZ UDGothic" panose="020B0400000000000000" pitchFamily="49" charset="-128"/>
              <a:ea typeface="BIZ UDGothic" panose="020B0400000000000000" pitchFamily="49" charset="-128"/>
            </a:endParaRPr>
          </a:p>
          <a:p>
            <a:pPr>
              <a:lnSpc>
                <a:spcPts val="2988"/>
              </a:lnSpc>
            </a:pPr>
            <a:r>
              <a:rPr lang="ja-JP" altLang="en-US" sz="2400" b="1" dirty="0">
                <a:solidFill>
                  <a:srgbClr val="000000"/>
                </a:solidFill>
                <a:latin typeface="BIZ UDGothic" panose="020B0400000000000000" pitchFamily="49" charset="-128"/>
                <a:ea typeface="BIZ UDGothic" panose="020B0400000000000000" pitchFamily="49" charset="-128"/>
              </a:rPr>
              <a:t>って、何ですか？</a:t>
            </a:r>
            <a:endParaRPr lang="en-US" altLang="ja-JP" sz="2400" b="1" dirty="0">
              <a:solidFill>
                <a:srgbClr val="000000"/>
              </a:solidFill>
              <a:latin typeface="BIZ UDGothic" panose="020B0400000000000000" pitchFamily="49" charset="-128"/>
              <a:ea typeface="BIZ UDGothic" panose="020B0400000000000000" pitchFamily="49" charset="-128"/>
            </a:endParaRPr>
          </a:p>
        </p:txBody>
      </p:sp>
      <p:sp>
        <p:nvSpPr>
          <p:cNvPr id="42" name="TextBox 42"/>
          <p:cNvSpPr txBox="1"/>
          <p:nvPr/>
        </p:nvSpPr>
        <p:spPr>
          <a:xfrm>
            <a:off x="2266106" y="246457"/>
            <a:ext cx="4464602" cy="468911"/>
          </a:xfrm>
          <a:prstGeom prst="rect">
            <a:avLst/>
          </a:prstGeom>
        </p:spPr>
        <p:txBody>
          <a:bodyPr lIns="0" tIns="0" rIns="0" bIns="0" rtlCol="0" anchor="t">
            <a:spAutoFit/>
          </a:bodyPr>
          <a:lstStyle/>
          <a:p>
            <a:pPr>
              <a:lnSpc>
                <a:spcPts val="4200"/>
              </a:lnSpc>
            </a:pPr>
            <a:r>
              <a:rPr lang="en-US" sz="3000" dirty="0" err="1">
                <a:solidFill>
                  <a:srgbClr val="FFFFFF"/>
                </a:solidFill>
                <a:latin typeface="HG創英角ｺﾞｼｯｸUB" panose="020B0909000000000000" pitchFamily="49" charset="-128"/>
                <a:ea typeface="HG創英角ｺﾞｼｯｸUB" panose="020B0909000000000000" pitchFamily="49" charset="-128"/>
              </a:rPr>
              <a:t>に郡山りょうが答えます</a:t>
            </a:r>
            <a:endParaRPr lang="en-US" sz="3000" dirty="0">
              <a:solidFill>
                <a:srgbClr val="FFFFFF"/>
              </a:solidFill>
              <a:latin typeface="HG創英角ｺﾞｼｯｸUB" panose="020B0909000000000000" pitchFamily="49" charset="-128"/>
              <a:ea typeface="HG創英角ｺﾞｼｯｸUB" panose="020B0909000000000000" pitchFamily="49" charset="-128"/>
            </a:endParaRPr>
          </a:p>
        </p:txBody>
      </p:sp>
      <p:sp>
        <p:nvSpPr>
          <p:cNvPr id="43" name="TextBox 43"/>
          <p:cNvSpPr txBox="1"/>
          <p:nvPr/>
        </p:nvSpPr>
        <p:spPr>
          <a:xfrm>
            <a:off x="6354106" y="330125"/>
            <a:ext cx="937132" cy="338875"/>
          </a:xfrm>
          <a:prstGeom prst="rect">
            <a:avLst/>
          </a:prstGeom>
        </p:spPr>
        <p:txBody>
          <a:bodyPr wrap="square" lIns="0" tIns="0" rIns="0" bIns="0" rtlCol="0" anchor="t">
            <a:spAutoFit/>
          </a:bodyPr>
          <a:lstStyle/>
          <a:p>
            <a:pPr algn="r">
              <a:lnSpc>
                <a:spcPts val="3080"/>
              </a:lnSpc>
            </a:pPr>
            <a:r>
              <a:rPr lang="en-US" sz="2200" b="1" dirty="0">
                <a:solidFill>
                  <a:srgbClr val="FFFFFF"/>
                </a:solidFill>
                <a:latin typeface="BIZ UDゴシック" panose="020B0400000000000000" pitchFamily="49" charset="-128"/>
                <a:ea typeface="BIZ UDゴシック" panose="020B0400000000000000" pitchFamily="49" charset="-128"/>
              </a:rPr>
              <a:t>No.8</a:t>
            </a:r>
          </a:p>
        </p:txBody>
      </p:sp>
      <p:sp>
        <p:nvSpPr>
          <p:cNvPr id="44" name="TextBox 44"/>
          <p:cNvSpPr txBox="1"/>
          <p:nvPr/>
        </p:nvSpPr>
        <p:spPr>
          <a:xfrm>
            <a:off x="2259044" y="2533502"/>
            <a:ext cx="4346204" cy="923330"/>
          </a:xfrm>
          <a:prstGeom prst="rect">
            <a:avLst/>
          </a:prstGeom>
        </p:spPr>
        <p:txBody>
          <a:bodyPr wrap="square" lIns="0" tIns="0" rIns="0" bIns="0" rtlCol="0" anchor="t">
            <a:spAutoFit/>
          </a:bodyPr>
          <a:lstStyle/>
          <a:p>
            <a:r>
              <a:rPr lang="ja-JP" altLang="en-US" sz="2000" b="1" dirty="0">
                <a:latin typeface="BIZ UDGothic" panose="020B0400000000000000" pitchFamily="49" charset="-128"/>
                <a:ea typeface="BIZ UDGothic" panose="020B0400000000000000" pitchFamily="49" charset="-128"/>
              </a:rPr>
              <a:t>与党とは</a:t>
            </a:r>
            <a:r>
              <a:rPr lang="en-US" altLang="ja-JP" sz="2000" b="1" dirty="0">
                <a:latin typeface="BIZ UDGothic" panose="020B0400000000000000" pitchFamily="49" charset="-128"/>
                <a:ea typeface="BIZ UDGothic" panose="020B0400000000000000" pitchFamily="49" charset="-128"/>
              </a:rPr>
              <a:t>『</a:t>
            </a:r>
            <a:r>
              <a:rPr lang="ja-JP" altLang="en-US" sz="2000" b="1" dirty="0">
                <a:latin typeface="BIZ UDGothic" panose="020B0400000000000000" pitchFamily="49" charset="-128"/>
                <a:ea typeface="BIZ UDGothic" panose="020B0400000000000000" pitchFamily="49" charset="-128"/>
              </a:rPr>
              <a:t>政権を担当している政党</a:t>
            </a:r>
            <a:r>
              <a:rPr lang="en-US" altLang="ja-JP" sz="2000" b="1" dirty="0">
                <a:latin typeface="BIZ UDGothic" panose="020B0400000000000000" pitchFamily="49" charset="-128"/>
                <a:ea typeface="BIZ UDGothic" panose="020B0400000000000000" pitchFamily="49" charset="-128"/>
              </a:rPr>
              <a:t>』</a:t>
            </a:r>
          </a:p>
          <a:p>
            <a:r>
              <a:rPr lang="ja-JP" altLang="en-US" sz="2000" b="1" dirty="0">
                <a:latin typeface="BIZ UDGothic" panose="020B0400000000000000" pitchFamily="49" charset="-128"/>
                <a:ea typeface="BIZ UDGothic" panose="020B0400000000000000" pitchFamily="49" charset="-128"/>
              </a:rPr>
              <a:t>野党とは</a:t>
            </a:r>
            <a:r>
              <a:rPr lang="en-US" altLang="ja-JP" sz="2000" b="1" dirty="0">
                <a:latin typeface="BIZ UDGothic" panose="020B0400000000000000" pitchFamily="49" charset="-128"/>
                <a:ea typeface="BIZ UDGothic" panose="020B0400000000000000" pitchFamily="49" charset="-128"/>
              </a:rPr>
              <a:t>『</a:t>
            </a:r>
            <a:r>
              <a:rPr lang="ja-JP" altLang="en-US" sz="2000" b="1" dirty="0">
                <a:latin typeface="BIZ UDGothic" panose="020B0400000000000000" pitchFamily="49" charset="-128"/>
                <a:ea typeface="BIZ UDGothic" panose="020B0400000000000000" pitchFamily="49" charset="-128"/>
              </a:rPr>
              <a:t>政権の座にいない政党</a:t>
            </a:r>
            <a:r>
              <a:rPr lang="en-US" altLang="ja-JP" sz="2000" b="1" dirty="0">
                <a:latin typeface="BIZ UDGothic" panose="020B0400000000000000" pitchFamily="49" charset="-128"/>
                <a:ea typeface="BIZ UDGothic" panose="020B0400000000000000" pitchFamily="49" charset="-128"/>
              </a:rPr>
              <a:t>』</a:t>
            </a:r>
          </a:p>
          <a:p>
            <a:r>
              <a:rPr lang="ja-JP" altLang="en-US" sz="2000" b="1" dirty="0">
                <a:latin typeface="BIZ UDGothic" panose="020B0400000000000000" pitchFamily="49" charset="-128"/>
                <a:ea typeface="BIZ UDGothic" panose="020B0400000000000000" pitchFamily="49" charset="-128"/>
              </a:rPr>
              <a:t>を指しています。</a:t>
            </a:r>
            <a:endParaRPr lang="en-US" altLang="ja-JP" sz="2000" b="1" dirty="0">
              <a:latin typeface="BIZ UDGothic" panose="020B0400000000000000" pitchFamily="49" charset="-128"/>
              <a:ea typeface="BIZ UDGothic" panose="020B0400000000000000" pitchFamily="49" charset="-128"/>
            </a:endParaRPr>
          </a:p>
        </p:txBody>
      </p:sp>
      <p:sp>
        <p:nvSpPr>
          <p:cNvPr id="46" name="TextBox 46"/>
          <p:cNvSpPr txBox="1"/>
          <p:nvPr/>
        </p:nvSpPr>
        <p:spPr>
          <a:xfrm>
            <a:off x="1989076" y="1826244"/>
            <a:ext cx="639663" cy="547842"/>
          </a:xfrm>
          <a:prstGeom prst="rect">
            <a:avLst/>
          </a:prstGeom>
        </p:spPr>
        <p:txBody>
          <a:bodyPr wrap="square" lIns="0" tIns="0" rIns="0" bIns="0" rtlCol="0" anchor="t">
            <a:spAutoFit/>
          </a:bodyPr>
          <a:lstStyle/>
          <a:p>
            <a:pPr algn="r">
              <a:lnSpc>
                <a:spcPts val="2239"/>
              </a:lnSpc>
            </a:pPr>
            <a:r>
              <a:rPr lang="en-US" sz="1599" dirty="0" err="1">
                <a:solidFill>
                  <a:srgbClr val="545454"/>
                </a:solidFill>
                <a:latin typeface="HG創英角ｺﾞｼｯｸUB" panose="020B0909000000000000" pitchFamily="49" charset="-128"/>
                <a:ea typeface="HG創英角ｺﾞｼｯｸUB" panose="020B0909000000000000" pitchFamily="49" charset="-128"/>
              </a:rPr>
              <a:t>既読</a:t>
            </a:r>
            <a:endParaRPr lang="en-US" sz="1599" dirty="0">
              <a:solidFill>
                <a:srgbClr val="545454"/>
              </a:solidFill>
              <a:latin typeface="HG創英角ｺﾞｼｯｸUB" panose="020B0909000000000000" pitchFamily="49" charset="-128"/>
              <a:ea typeface="HG創英角ｺﾞｼｯｸUB" panose="020B0909000000000000" pitchFamily="49" charset="-128"/>
            </a:endParaRPr>
          </a:p>
          <a:p>
            <a:pPr algn="r">
              <a:lnSpc>
                <a:spcPts val="2239"/>
              </a:lnSpc>
            </a:pPr>
            <a:endParaRPr lang="en-US" sz="1599" dirty="0">
              <a:solidFill>
                <a:srgbClr val="545454"/>
              </a:solidFill>
              <a:ea typeface="Noto Sans JP Medium"/>
            </a:endParaRPr>
          </a:p>
        </p:txBody>
      </p:sp>
      <p:sp>
        <p:nvSpPr>
          <p:cNvPr id="47" name="TextBox 47"/>
          <p:cNvSpPr txBox="1"/>
          <p:nvPr/>
        </p:nvSpPr>
        <p:spPr>
          <a:xfrm>
            <a:off x="119531" y="221431"/>
            <a:ext cx="2353908" cy="468911"/>
          </a:xfrm>
          <a:prstGeom prst="rect">
            <a:avLst/>
          </a:prstGeom>
        </p:spPr>
        <p:txBody>
          <a:bodyPr lIns="0" tIns="0" rIns="0" bIns="0" rtlCol="0" anchor="t">
            <a:spAutoFit/>
          </a:bodyPr>
          <a:lstStyle/>
          <a:p>
            <a:pPr>
              <a:lnSpc>
                <a:spcPts val="4200"/>
              </a:lnSpc>
            </a:pPr>
            <a:r>
              <a:rPr lang="en-US" sz="3000" dirty="0">
                <a:solidFill>
                  <a:srgbClr val="FFFFFF"/>
                </a:solidFill>
                <a:latin typeface="HG創英角ｺﾞｼｯｸUB" panose="020B0909000000000000" pitchFamily="49" charset="-128"/>
                <a:ea typeface="HG創英角ｺﾞｼｯｸUB" panose="020B0909000000000000" pitchFamily="49" charset="-128"/>
              </a:rPr>
              <a:t>「</a:t>
            </a:r>
            <a:r>
              <a:rPr lang="en-US" sz="3000" dirty="0" err="1">
                <a:solidFill>
                  <a:srgbClr val="FFFFFF"/>
                </a:solidFill>
                <a:latin typeface="HG創英角ｺﾞｼｯｸUB" panose="020B0909000000000000" pitchFamily="49" charset="-128"/>
                <a:ea typeface="HG創英角ｺﾞｼｯｸUB" panose="020B0909000000000000" pitchFamily="49" charset="-128"/>
              </a:rPr>
              <a:t>現場の声</a:t>
            </a:r>
            <a:r>
              <a:rPr lang="en-US" sz="3000" dirty="0">
                <a:solidFill>
                  <a:srgbClr val="FFFFFF"/>
                </a:solidFill>
                <a:latin typeface="HG創英角ｺﾞｼｯｸUB" panose="020B0909000000000000" pitchFamily="49" charset="-128"/>
                <a:ea typeface="HG創英角ｺﾞｼｯｸUB" panose="020B0909000000000000" pitchFamily="49" charset="-128"/>
              </a:rPr>
              <a:t>」</a:t>
            </a:r>
          </a:p>
        </p:txBody>
      </p:sp>
      <p:pic>
        <p:nvPicPr>
          <p:cNvPr id="49" name="図 48" descr="QR コード&#10;&#10;自動的に生成された説明">
            <a:extLst>
              <a:ext uri="{FF2B5EF4-FFF2-40B4-BE49-F238E27FC236}">
                <a16:creationId xmlns:a16="http://schemas.microsoft.com/office/drawing/2014/main" id="{3311E054-F0A4-A273-D4ED-2FBF35BD02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4700" y="9993373"/>
            <a:ext cx="500784" cy="500784"/>
          </a:xfrm>
          <a:prstGeom prst="rect">
            <a:avLst/>
          </a:prstGeom>
        </p:spPr>
      </p:pic>
      <p:sp>
        <p:nvSpPr>
          <p:cNvPr id="50" name="TextBox 38">
            <a:extLst>
              <a:ext uri="{FF2B5EF4-FFF2-40B4-BE49-F238E27FC236}">
                <a16:creationId xmlns:a16="http://schemas.microsoft.com/office/drawing/2014/main" id="{EEDA00DB-34C0-C720-13B9-380082CD2ED1}"/>
              </a:ext>
            </a:extLst>
          </p:cNvPr>
          <p:cNvSpPr txBox="1"/>
          <p:nvPr/>
        </p:nvSpPr>
        <p:spPr>
          <a:xfrm>
            <a:off x="204868" y="9932970"/>
            <a:ext cx="1015956" cy="655458"/>
          </a:xfrm>
          <a:prstGeom prst="rect">
            <a:avLst/>
          </a:prstGeom>
        </p:spPr>
        <p:txBody>
          <a:bodyPr lIns="50800" tIns="50800" rIns="50800" bIns="50800" rtlCol="0" anchor="ctr"/>
          <a:lstStyle/>
          <a:p>
            <a:pPr algn="just">
              <a:lnSpc>
                <a:spcPts val="1680"/>
              </a:lnSpc>
            </a:pPr>
            <a:r>
              <a:rPr lang="ja-JP" altLang="en-US" sz="1050" b="1" dirty="0">
                <a:solidFill>
                  <a:srgbClr val="FFFFFF"/>
                </a:solidFill>
                <a:latin typeface="BIZ UDGothic" panose="020B0400000000000000" pitchFamily="49" charset="-128"/>
                <a:ea typeface="BIZ UDGothic" panose="020B0400000000000000" pitchFamily="49" charset="-128"/>
              </a:rPr>
              <a:t>各</a:t>
            </a:r>
            <a:r>
              <a:rPr lang="en-US" altLang="ja-JP" sz="1050" b="1" dirty="0">
                <a:solidFill>
                  <a:srgbClr val="FFFFFF"/>
                </a:solidFill>
                <a:latin typeface="BIZ UDGothic" panose="020B0400000000000000" pitchFamily="49" charset="-128"/>
                <a:ea typeface="BIZ UDGothic" panose="020B0400000000000000" pitchFamily="49" charset="-128"/>
              </a:rPr>
              <a:t>SNS</a:t>
            </a:r>
            <a:r>
              <a:rPr lang="ja-JP" altLang="en-US" sz="1050" b="1" dirty="0">
                <a:solidFill>
                  <a:srgbClr val="FFFFFF"/>
                </a:solidFill>
                <a:latin typeface="BIZ UDGothic" panose="020B0400000000000000" pitchFamily="49" charset="-128"/>
                <a:ea typeface="BIZ UDGothic" panose="020B0400000000000000" pitchFamily="49" charset="-128"/>
              </a:rPr>
              <a:t>は公式</a:t>
            </a:r>
            <a:endParaRPr lang="en-US" altLang="ja-JP" sz="1050" b="1" dirty="0">
              <a:solidFill>
                <a:srgbClr val="FFFFFF"/>
              </a:solidFill>
              <a:latin typeface="BIZ UDGothic" panose="020B0400000000000000" pitchFamily="49" charset="-128"/>
              <a:ea typeface="BIZ UDGothic" panose="020B0400000000000000" pitchFamily="49" charset="-128"/>
            </a:endParaRPr>
          </a:p>
          <a:p>
            <a:pPr algn="just">
              <a:lnSpc>
                <a:spcPts val="1680"/>
              </a:lnSpc>
            </a:pPr>
            <a:r>
              <a:rPr lang="ja-JP" altLang="en-US" sz="1050" b="1" dirty="0">
                <a:solidFill>
                  <a:srgbClr val="FFFFFF"/>
                </a:solidFill>
                <a:latin typeface="BIZ UDGothic" panose="020B0400000000000000" pitchFamily="49" charset="-128"/>
                <a:ea typeface="BIZ UDGothic" panose="020B0400000000000000" pitchFamily="49" charset="-128"/>
              </a:rPr>
              <a:t>サイトから</a:t>
            </a:r>
            <a:r>
              <a:rPr lang="en-US" sz="1050" b="1" dirty="0">
                <a:solidFill>
                  <a:srgbClr val="FFFFFF"/>
                </a:solidFill>
                <a:latin typeface="BIZ UDGothic" panose="020B0400000000000000" pitchFamily="49" charset="-128"/>
                <a:ea typeface="BIZ UDGothic" panose="020B0400000000000000" pitchFamily="49" charset="-128"/>
              </a:rPr>
              <a:t>→</a:t>
            </a:r>
            <a:endParaRPr lang="en-US" sz="600" b="1" dirty="0">
              <a:solidFill>
                <a:srgbClr val="FFFFFF"/>
              </a:solidFill>
              <a:latin typeface="BIZ UDGothic" panose="020B0400000000000000" pitchFamily="49" charset="-128"/>
              <a:ea typeface="BIZ UDGothic" panose="020B0400000000000000" pitchFamily="49" charset="-128"/>
            </a:endParaRPr>
          </a:p>
        </p:txBody>
      </p:sp>
      <p:sp>
        <p:nvSpPr>
          <p:cNvPr id="55" name="Freeform 45">
            <a:extLst>
              <a:ext uri="{FF2B5EF4-FFF2-40B4-BE49-F238E27FC236}">
                <a16:creationId xmlns:a16="http://schemas.microsoft.com/office/drawing/2014/main" id="{97FC42D8-7440-1B23-7F33-73AA1051F273}"/>
              </a:ext>
            </a:extLst>
          </p:cNvPr>
          <p:cNvSpPr/>
          <p:nvPr/>
        </p:nvSpPr>
        <p:spPr>
          <a:xfrm>
            <a:off x="121239" y="7302058"/>
            <a:ext cx="2714710" cy="412815"/>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pPr algn="ctr"/>
            <a:endParaRPr lang="ja-JP" altLang="en-US" dirty="0"/>
          </a:p>
        </p:txBody>
      </p:sp>
      <p:sp>
        <p:nvSpPr>
          <p:cNvPr id="56" name="TextBox 77">
            <a:extLst>
              <a:ext uri="{FF2B5EF4-FFF2-40B4-BE49-F238E27FC236}">
                <a16:creationId xmlns:a16="http://schemas.microsoft.com/office/drawing/2014/main" id="{97CEAEAD-13FA-DBA3-3179-B6650BFCE461}"/>
              </a:ext>
            </a:extLst>
          </p:cNvPr>
          <p:cNvSpPr txBox="1"/>
          <p:nvPr/>
        </p:nvSpPr>
        <p:spPr>
          <a:xfrm>
            <a:off x="184683" y="7249955"/>
            <a:ext cx="3732180" cy="408766"/>
          </a:xfrm>
          <a:prstGeom prst="rect">
            <a:avLst/>
          </a:prstGeom>
        </p:spPr>
        <p:txBody>
          <a:bodyPr wrap="square" lIns="0" tIns="0" rIns="0" bIns="0" rtlCol="0" anchor="t">
            <a:spAutoFit/>
          </a:bodyPr>
          <a:lstStyle/>
          <a:p>
            <a:pPr>
              <a:lnSpc>
                <a:spcPts val="3780"/>
              </a:lnSpc>
            </a:pPr>
            <a:r>
              <a:rPr lang="ja-JP" altLang="en-US" sz="2000" dirty="0">
                <a:solidFill>
                  <a:srgbClr val="000000"/>
                </a:solidFill>
                <a:latin typeface="HGPSoeiKakugothicUB" panose="020B0900000000000000" pitchFamily="34" charset="-128"/>
                <a:ea typeface="HGPSoeiKakugothicUB" panose="020B0900000000000000" pitchFamily="34" charset="-128"/>
              </a:rPr>
              <a:t>野党は反対ばかりなの？</a:t>
            </a:r>
            <a:endParaRPr lang="en-US" sz="2000" dirty="0">
              <a:solidFill>
                <a:srgbClr val="000000"/>
              </a:solidFill>
              <a:latin typeface="HGPSoeiKakugothicUB" panose="020B0900000000000000" pitchFamily="34" charset="-128"/>
              <a:ea typeface="HGPSoeiKakugothicUB" panose="020B0900000000000000" pitchFamily="34" charset="-128"/>
            </a:endParaRPr>
          </a:p>
        </p:txBody>
      </p:sp>
      <p:sp>
        <p:nvSpPr>
          <p:cNvPr id="27" name="Freeform 45">
            <a:extLst>
              <a:ext uri="{FF2B5EF4-FFF2-40B4-BE49-F238E27FC236}">
                <a16:creationId xmlns:a16="http://schemas.microsoft.com/office/drawing/2014/main" id="{BD89947C-6271-17EB-5282-E6679A1F7B61}"/>
              </a:ext>
            </a:extLst>
          </p:cNvPr>
          <p:cNvSpPr/>
          <p:nvPr/>
        </p:nvSpPr>
        <p:spPr>
          <a:xfrm>
            <a:off x="119531" y="6080026"/>
            <a:ext cx="3136238" cy="412815"/>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pPr algn="ctr"/>
            <a:endParaRPr lang="ja-JP" altLang="en-US" dirty="0"/>
          </a:p>
        </p:txBody>
      </p:sp>
      <p:sp>
        <p:nvSpPr>
          <p:cNvPr id="32" name="TextBox 77">
            <a:extLst>
              <a:ext uri="{FF2B5EF4-FFF2-40B4-BE49-F238E27FC236}">
                <a16:creationId xmlns:a16="http://schemas.microsoft.com/office/drawing/2014/main" id="{DC5A8AB2-45B4-5764-FE44-16E23320AC4B}"/>
              </a:ext>
            </a:extLst>
          </p:cNvPr>
          <p:cNvSpPr txBox="1"/>
          <p:nvPr/>
        </p:nvSpPr>
        <p:spPr>
          <a:xfrm>
            <a:off x="197937" y="6026670"/>
            <a:ext cx="3143169" cy="408766"/>
          </a:xfrm>
          <a:prstGeom prst="rect">
            <a:avLst/>
          </a:prstGeom>
        </p:spPr>
        <p:txBody>
          <a:bodyPr wrap="square" lIns="0" tIns="0" rIns="0" bIns="0" rtlCol="0" anchor="t">
            <a:spAutoFit/>
          </a:bodyPr>
          <a:lstStyle/>
          <a:p>
            <a:pPr>
              <a:lnSpc>
                <a:spcPts val="3780"/>
              </a:lnSpc>
            </a:pPr>
            <a:r>
              <a:rPr lang="ja-JP" altLang="en-US" sz="2000" dirty="0">
                <a:solidFill>
                  <a:srgbClr val="000000"/>
                </a:solidFill>
                <a:latin typeface="HGPSoeiKakugothicUB" panose="020B0900000000000000" pitchFamily="34" charset="-128"/>
                <a:ea typeface="HGPSoeiKakugothicUB" panose="020B0900000000000000" pitchFamily="34" charset="-128"/>
              </a:rPr>
              <a:t>国の与党・野党の役割って？</a:t>
            </a:r>
            <a:endParaRPr lang="en-US" sz="2000" dirty="0">
              <a:solidFill>
                <a:srgbClr val="000000"/>
              </a:solidFill>
              <a:latin typeface="HGPSoeiKakugothicUB" panose="020B0900000000000000" pitchFamily="34" charset="-128"/>
              <a:ea typeface="HGPSoeiKakugothicUB" panose="020B0900000000000000" pitchFamily="34" charset="-128"/>
            </a:endParaRPr>
          </a:p>
        </p:txBody>
      </p:sp>
      <p:sp>
        <p:nvSpPr>
          <p:cNvPr id="37" name="正方形/長方形 36">
            <a:extLst>
              <a:ext uri="{FF2B5EF4-FFF2-40B4-BE49-F238E27FC236}">
                <a16:creationId xmlns:a16="http://schemas.microsoft.com/office/drawing/2014/main" id="{C4A5F86B-AB4C-B98F-AD3E-053FEE4065C2}"/>
              </a:ext>
            </a:extLst>
          </p:cNvPr>
          <p:cNvSpPr/>
          <p:nvPr/>
        </p:nvSpPr>
        <p:spPr>
          <a:xfrm>
            <a:off x="605794" y="6575294"/>
            <a:ext cx="2435525" cy="600164"/>
          </a:xfrm>
          <a:prstGeom prst="rect">
            <a:avLst/>
          </a:prstGeom>
        </p:spPr>
        <p:txBody>
          <a:bodyPr wrap="square">
            <a:spAutoFit/>
          </a:bodyPr>
          <a:lstStyle/>
          <a:p>
            <a:r>
              <a:rPr lang="ja-JP" altLang="en-US" sz="1100" b="1" dirty="0">
                <a:latin typeface="BIZ UDGothic" panose="020B0400000000000000" pitchFamily="49" charset="-128"/>
                <a:ea typeface="BIZ UDGothic" panose="020B0400000000000000" pitchFamily="49" charset="-128"/>
              </a:rPr>
              <a:t>・</a:t>
            </a:r>
            <a:r>
              <a:rPr lang="ja-JP" altLang="en-US" sz="1100" b="1" dirty="0">
                <a:solidFill>
                  <a:srgbClr val="EA5504"/>
                </a:solidFill>
                <a:latin typeface="BIZ UDGothic" panose="020B0400000000000000" pitchFamily="49" charset="-128"/>
                <a:ea typeface="BIZ UDGothic" panose="020B0400000000000000" pitchFamily="49" charset="-128"/>
              </a:rPr>
              <a:t>内閣</a:t>
            </a:r>
            <a:r>
              <a:rPr lang="ja-JP" altLang="en-US" sz="1100" b="1" dirty="0">
                <a:latin typeface="BIZ UDGothic" panose="020B0400000000000000" pitchFamily="49" charset="-128"/>
                <a:ea typeface="BIZ UDGothic" panose="020B0400000000000000" pitchFamily="49" charset="-128"/>
              </a:rPr>
              <a:t>を作り、政権を</a:t>
            </a:r>
            <a:r>
              <a:rPr lang="ja-JP" altLang="en-US" sz="1100" b="1" dirty="0">
                <a:solidFill>
                  <a:srgbClr val="EA5504"/>
                </a:solidFill>
                <a:latin typeface="BIZ UDGothic" panose="020B0400000000000000" pitchFamily="49" charset="-128"/>
                <a:ea typeface="BIZ UDGothic" panose="020B0400000000000000" pitchFamily="49" charset="-128"/>
              </a:rPr>
              <a:t>運営</a:t>
            </a:r>
            <a:r>
              <a:rPr lang="ja-JP" altLang="en-US" sz="1100" b="1" dirty="0">
                <a:latin typeface="BIZ UDGothic" panose="020B0400000000000000" pitchFamily="49" charset="-128"/>
                <a:ea typeface="BIZ UDGothic" panose="020B0400000000000000" pitchFamily="49" charset="-128"/>
              </a:rPr>
              <a:t>する。</a:t>
            </a:r>
            <a:endParaRPr lang="en-US" altLang="ja-JP" sz="1100" b="1" dirty="0">
              <a:latin typeface="BIZ UDGothic" panose="020B0400000000000000" pitchFamily="49" charset="-128"/>
              <a:ea typeface="BIZ UDGothic" panose="020B0400000000000000" pitchFamily="49" charset="-128"/>
            </a:endParaRPr>
          </a:p>
          <a:p>
            <a:r>
              <a:rPr lang="ja-JP" altLang="en-US" sz="1100" b="1" dirty="0">
                <a:latin typeface="BIZ UDGothic" panose="020B0400000000000000" pitchFamily="49" charset="-128"/>
                <a:ea typeface="BIZ UDGothic" panose="020B0400000000000000" pitchFamily="49" charset="-128"/>
              </a:rPr>
              <a:t>・</a:t>
            </a:r>
            <a:r>
              <a:rPr lang="ja-JP" altLang="en-US" sz="1100" b="1" dirty="0">
                <a:solidFill>
                  <a:srgbClr val="EA5504"/>
                </a:solidFill>
                <a:latin typeface="BIZ UDGothic" panose="020B0400000000000000" pitchFamily="49" charset="-128"/>
                <a:ea typeface="BIZ UDGothic" panose="020B0400000000000000" pitchFamily="49" charset="-128"/>
              </a:rPr>
              <a:t>政府と連携して</a:t>
            </a:r>
            <a:r>
              <a:rPr lang="ja-JP" altLang="en-US" sz="1100" b="1" dirty="0">
                <a:latin typeface="BIZ UDGothic" panose="020B0400000000000000" pitchFamily="49" charset="-128"/>
                <a:ea typeface="BIZ UDGothic" panose="020B0400000000000000" pitchFamily="49" charset="-128"/>
              </a:rPr>
              <a:t>法案を作成する。</a:t>
            </a:r>
            <a:endParaRPr lang="en-US" altLang="ja-JP" sz="1100" b="1" dirty="0">
              <a:latin typeface="BIZ UDGothic" panose="020B0400000000000000" pitchFamily="49" charset="-128"/>
              <a:ea typeface="BIZ UDGothic" panose="020B0400000000000000" pitchFamily="49" charset="-128"/>
            </a:endParaRPr>
          </a:p>
          <a:p>
            <a:r>
              <a:rPr lang="ja-JP" altLang="en-US" sz="1100" b="1" dirty="0">
                <a:latin typeface="BIZ UDGothic" panose="020B0400000000000000" pitchFamily="49" charset="-128"/>
                <a:ea typeface="BIZ UDGothic" panose="020B0400000000000000" pitchFamily="49" charset="-128"/>
              </a:rPr>
              <a:t>・法案成立に向けて</a:t>
            </a:r>
            <a:r>
              <a:rPr lang="ja-JP" altLang="en-US" sz="1100" b="1" dirty="0">
                <a:solidFill>
                  <a:srgbClr val="EA5504"/>
                </a:solidFill>
                <a:latin typeface="BIZ UDGothic" panose="020B0400000000000000" pitchFamily="49" charset="-128"/>
                <a:ea typeface="BIZ UDGothic" panose="020B0400000000000000" pitchFamily="49" charset="-128"/>
              </a:rPr>
              <a:t>議論・調整する。</a:t>
            </a:r>
          </a:p>
        </p:txBody>
      </p:sp>
      <p:sp>
        <p:nvSpPr>
          <p:cNvPr id="45" name="正方形/長方形 44">
            <a:extLst>
              <a:ext uri="{FF2B5EF4-FFF2-40B4-BE49-F238E27FC236}">
                <a16:creationId xmlns:a16="http://schemas.microsoft.com/office/drawing/2014/main" id="{2F6A1E9B-D7A9-2735-0141-E796B4450236}"/>
              </a:ext>
            </a:extLst>
          </p:cNvPr>
          <p:cNvSpPr/>
          <p:nvPr/>
        </p:nvSpPr>
        <p:spPr>
          <a:xfrm>
            <a:off x="3816906" y="4367105"/>
            <a:ext cx="3600000" cy="1584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b="1" dirty="0">
              <a:latin typeface="BIZ UDGothic" panose="020B0400000000000000" pitchFamily="49" charset="-128"/>
              <a:ea typeface="BIZ UDGothic" panose="020B0400000000000000" pitchFamily="49" charset="-128"/>
            </a:endParaRPr>
          </a:p>
        </p:txBody>
      </p:sp>
      <p:sp>
        <p:nvSpPr>
          <p:cNvPr id="58" name="正方形/長方形 57">
            <a:extLst>
              <a:ext uri="{FF2B5EF4-FFF2-40B4-BE49-F238E27FC236}">
                <a16:creationId xmlns:a16="http://schemas.microsoft.com/office/drawing/2014/main" id="{08C4A5A2-87B8-AD70-E1D1-47E1F721C0DD}"/>
              </a:ext>
            </a:extLst>
          </p:cNvPr>
          <p:cNvSpPr/>
          <p:nvPr/>
        </p:nvSpPr>
        <p:spPr>
          <a:xfrm>
            <a:off x="103878" y="4368424"/>
            <a:ext cx="3600000" cy="1584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9" name="Freeform 45">
            <a:extLst>
              <a:ext uri="{FF2B5EF4-FFF2-40B4-BE49-F238E27FC236}">
                <a16:creationId xmlns:a16="http://schemas.microsoft.com/office/drawing/2014/main" id="{F7046C27-3F34-CA02-7676-D8831C4AE127}"/>
              </a:ext>
            </a:extLst>
          </p:cNvPr>
          <p:cNvSpPr/>
          <p:nvPr/>
        </p:nvSpPr>
        <p:spPr>
          <a:xfrm>
            <a:off x="112600" y="3895240"/>
            <a:ext cx="4275250" cy="412815"/>
          </a:xfrm>
          <a:custGeom>
            <a:avLst/>
            <a:gdLst/>
            <a:ahLst/>
            <a:cxnLst/>
            <a:rect l="l" t="t" r="r" b="b"/>
            <a:pathLst>
              <a:path w="1750400" h="166852">
                <a:moveTo>
                  <a:pt x="0" y="0"/>
                </a:moveTo>
                <a:lnTo>
                  <a:pt x="1750400" y="0"/>
                </a:lnTo>
                <a:lnTo>
                  <a:pt x="1750400" y="166852"/>
                </a:lnTo>
                <a:lnTo>
                  <a:pt x="0" y="166852"/>
                </a:lnTo>
                <a:close/>
              </a:path>
            </a:pathLst>
          </a:custGeom>
          <a:solidFill>
            <a:srgbClr val="FFFFFF"/>
          </a:solidFill>
          <a:ln w="38100" cap="sq">
            <a:solidFill>
              <a:srgbClr val="EA5504"/>
            </a:solidFill>
            <a:prstDash val="solid"/>
            <a:miter/>
          </a:ln>
        </p:spPr>
        <p:txBody>
          <a:bodyPr/>
          <a:lstStyle/>
          <a:p>
            <a:pPr algn="ctr"/>
            <a:endParaRPr lang="ja-JP" altLang="en-US" dirty="0"/>
          </a:p>
        </p:txBody>
      </p:sp>
      <p:sp>
        <p:nvSpPr>
          <p:cNvPr id="66" name="TextBox 77">
            <a:extLst>
              <a:ext uri="{FF2B5EF4-FFF2-40B4-BE49-F238E27FC236}">
                <a16:creationId xmlns:a16="http://schemas.microsoft.com/office/drawing/2014/main" id="{612EB1C7-48E8-9317-AC70-4AE01E3057AD}"/>
              </a:ext>
            </a:extLst>
          </p:cNvPr>
          <p:cNvSpPr txBox="1"/>
          <p:nvPr/>
        </p:nvSpPr>
        <p:spPr>
          <a:xfrm>
            <a:off x="197937" y="3832644"/>
            <a:ext cx="4456986" cy="408766"/>
          </a:xfrm>
          <a:prstGeom prst="rect">
            <a:avLst/>
          </a:prstGeom>
        </p:spPr>
        <p:txBody>
          <a:bodyPr wrap="square" lIns="0" tIns="0" rIns="0" bIns="0" rtlCol="0" anchor="t">
            <a:spAutoFit/>
          </a:bodyPr>
          <a:lstStyle/>
          <a:p>
            <a:pPr>
              <a:lnSpc>
                <a:spcPts val="3780"/>
              </a:lnSpc>
            </a:pPr>
            <a:r>
              <a:rPr lang="ja-JP" altLang="en-US" sz="2000" dirty="0">
                <a:solidFill>
                  <a:srgbClr val="000000"/>
                </a:solidFill>
                <a:latin typeface="HGPSoeiKakugothicUB" panose="020B0900000000000000" pitchFamily="34" charset="-128"/>
                <a:ea typeface="HGPSoeiKakugothicUB" panose="020B0900000000000000" pitchFamily="34" charset="-128"/>
              </a:rPr>
              <a:t>実は違う。国と地方のリーダーの選び方</a:t>
            </a:r>
            <a:endParaRPr lang="en-US" altLang="ja-JP" sz="2000" dirty="0">
              <a:solidFill>
                <a:srgbClr val="000000"/>
              </a:solidFill>
              <a:latin typeface="HGPSoeiKakugothicUB" panose="020B0900000000000000" pitchFamily="34" charset="-128"/>
              <a:ea typeface="HGPSoeiKakugothicUB" panose="020B0900000000000000" pitchFamily="34" charset="-128"/>
            </a:endParaRPr>
          </a:p>
        </p:txBody>
      </p:sp>
      <p:sp>
        <p:nvSpPr>
          <p:cNvPr id="77" name="正方形/長方形 76">
            <a:extLst>
              <a:ext uri="{FF2B5EF4-FFF2-40B4-BE49-F238E27FC236}">
                <a16:creationId xmlns:a16="http://schemas.microsoft.com/office/drawing/2014/main" id="{B52D8EA2-53BC-AF48-1CE5-E36E6055655B}"/>
              </a:ext>
            </a:extLst>
          </p:cNvPr>
          <p:cNvSpPr/>
          <p:nvPr/>
        </p:nvSpPr>
        <p:spPr>
          <a:xfrm>
            <a:off x="3816906" y="4363429"/>
            <a:ext cx="559455" cy="307777"/>
          </a:xfrm>
          <a:prstGeom prst="rect">
            <a:avLst/>
          </a:prstGeom>
          <a:solidFill>
            <a:srgbClr val="EA5504"/>
          </a:solidFill>
        </p:spPr>
        <p:txBody>
          <a:bodyPr wrap="square">
            <a:spAutoFit/>
          </a:bodyPr>
          <a:lstStyle/>
          <a:p>
            <a:r>
              <a:rPr lang="ja-JP" altLang="en-US" sz="1400" dirty="0">
                <a:solidFill>
                  <a:schemeClr val="bg1"/>
                </a:solidFill>
              </a:rPr>
              <a:t>地方</a:t>
            </a:r>
          </a:p>
        </p:txBody>
      </p:sp>
      <p:sp>
        <p:nvSpPr>
          <p:cNvPr id="78" name="正方形/長方形 77">
            <a:extLst>
              <a:ext uri="{FF2B5EF4-FFF2-40B4-BE49-F238E27FC236}">
                <a16:creationId xmlns:a16="http://schemas.microsoft.com/office/drawing/2014/main" id="{57422DE0-B0A8-B112-FB58-83E39F301292}"/>
              </a:ext>
            </a:extLst>
          </p:cNvPr>
          <p:cNvSpPr/>
          <p:nvPr/>
        </p:nvSpPr>
        <p:spPr>
          <a:xfrm>
            <a:off x="103878" y="4363429"/>
            <a:ext cx="559455" cy="307777"/>
          </a:xfrm>
          <a:prstGeom prst="rect">
            <a:avLst/>
          </a:prstGeom>
          <a:solidFill>
            <a:srgbClr val="EA5504"/>
          </a:solidFill>
        </p:spPr>
        <p:txBody>
          <a:bodyPr wrap="square">
            <a:spAutoFit/>
          </a:bodyPr>
          <a:lstStyle/>
          <a:p>
            <a:pPr algn="ctr"/>
            <a:r>
              <a:rPr lang="ja-JP" altLang="en-US" sz="1400" dirty="0">
                <a:solidFill>
                  <a:schemeClr val="bg1"/>
                </a:solidFill>
              </a:rPr>
              <a:t>国</a:t>
            </a:r>
          </a:p>
        </p:txBody>
      </p:sp>
      <p:pic>
        <p:nvPicPr>
          <p:cNvPr id="84" name="図 83" descr="アイコン&#10;&#10;中程度の精度で自動的に生成された説明">
            <a:extLst>
              <a:ext uri="{FF2B5EF4-FFF2-40B4-BE49-F238E27FC236}">
                <a16:creationId xmlns:a16="http://schemas.microsoft.com/office/drawing/2014/main" id="{D1D3DDA8-CA29-1C2D-D87E-4BD149A8ED1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5098" y="5450266"/>
            <a:ext cx="352334" cy="454238"/>
          </a:xfrm>
          <a:prstGeom prst="rect">
            <a:avLst/>
          </a:prstGeom>
        </p:spPr>
      </p:pic>
      <p:pic>
        <p:nvPicPr>
          <p:cNvPr id="88" name="図 87" descr="アイコン, 矢印&#10;&#10;自動的に生成された説明">
            <a:extLst>
              <a:ext uri="{FF2B5EF4-FFF2-40B4-BE49-F238E27FC236}">
                <a16:creationId xmlns:a16="http://schemas.microsoft.com/office/drawing/2014/main" id="{D6A65D6A-DE04-5E01-5363-874EA58AB861}"/>
              </a:ext>
            </a:extLst>
          </p:cNvPr>
          <p:cNvPicPr>
            <a:picLocks noChangeAspect="1"/>
          </p:cNvPicPr>
          <p:nvPr/>
        </p:nvPicPr>
        <p:blipFill>
          <a:blip r:embed="rId7" cstate="print">
            <a:extLst>
              <a:ext uri="{28A0092B-C50C-407E-A947-70E740481C1C}">
                <a14:useLocalDpi xmlns:a14="http://schemas.microsoft.com/office/drawing/2010/main" val="0"/>
              </a:ext>
            </a:extLst>
          </a:blip>
          <a:srcRect l="67679" t="66529" r="3214"/>
          <a:stretch/>
        </p:blipFill>
        <p:spPr>
          <a:xfrm rot="19554852">
            <a:off x="1062033" y="5292468"/>
            <a:ext cx="249674" cy="276914"/>
          </a:xfrm>
          <a:prstGeom prst="rect">
            <a:avLst/>
          </a:prstGeom>
        </p:spPr>
      </p:pic>
      <p:pic>
        <p:nvPicPr>
          <p:cNvPr id="91" name="図 90" descr="アイコン&#10;&#10;自動的に生成された説明">
            <a:extLst>
              <a:ext uri="{FF2B5EF4-FFF2-40B4-BE49-F238E27FC236}">
                <a16:creationId xmlns:a16="http://schemas.microsoft.com/office/drawing/2014/main" id="{1C72B75F-C719-5723-8541-2A7C41D88CE6}"/>
              </a:ext>
            </a:extLst>
          </p:cNvPr>
          <p:cNvPicPr>
            <a:picLocks noChangeAspect="1"/>
          </p:cNvPicPr>
          <p:nvPr/>
        </p:nvPicPr>
        <p:blipFill>
          <a:blip r:embed="rId8" cstate="print">
            <a:extLst>
              <a:ext uri="{28A0092B-C50C-407E-A947-70E740481C1C}">
                <a14:useLocalDpi xmlns:a14="http://schemas.microsoft.com/office/drawing/2010/main" val="0"/>
              </a:ext>
            </a:extLst>
          </a:blip>
          <a:srcRect l="63660" t="1397" b="63949"/>
          <a:stretch/>
        </p:blipFill>
        <p:spPr>
          <a:xfrm rot="16200000">
            <a:off x="6088150" y="4822346"/>
            <a:ext cx="172032" cy="176982"/>
          </a:xfrm>
          <a:prstGeom prst="rect">
            <a:avLst/>
          </a:prstGeom>
        </p:spPr>
      </p:pic>
      <p:pic>
        <p:nvPicPr>
          <p:cNvPr id="93" name="図 92" descr="アイコン&#10;&#10;自動的に生成された説明">
            <a:extLst>
              <a:ext uri="{FF2B5EF4-FFF2-40B4-BE49-F238E27FC236}">
                <a16:creationId xmlns:a16="http://schemas.microsoft.com/office/drawing/2014/main" id="{81506531-9AA8-8CEC-0FE0-3DDAEC74717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00192" y="4431517"/>
            <a:ext cx="442800" cy="442800"/>
          </a:xfrm>
          <a:prstGeom prst="rect">
            <a:avLst/>
          </a:prstGeom>
        </p:spPr>
      </p:pic>
      <p:sp>
        <p:nvSpPr>
          <p:cNvPr id="9" name="正方形/長方形 8">
            <a:extLst>
              <a:ext uri="{FF2B5EF4-FFF2-40B4-BE49-F238E27FC236}">
                <a16:creationId xmlns:a16="http://schemas.microsoft.com/office/drawing/2014/main" id="{A195FC54-FEC4-8830-6CA8-6675D20DF39B}"/>
              </a:ext>
            </a:extLst>
          </p:cNvPr>
          <p:cNvSpPr/>
          <p:nvPr/>
        </p:nvSpPr>
        <p:spPr>
          <a:xfrm>
            <a:off x="1110949" y="5656817"/>
            <a:ext cx="1123606" cy="261610"/>
          </a:xfrm>
          <a:prstGeom prst="rect">
            <a:avLst/>
          </a:prstGeom>
        </p:spPr>
        <p:txBody>
          <a:bodyPr wrap="square">
            <a:spAutoFit/>
          </a:bodyPr>
          <a:lstStyle/>
          <a:p>
            <a:r>
              <a:rPr lang="ja-JP" altLang="en-US" sz="1100" b="1" dirty="0">
                <a:solidFill>
                  <a:srgbClr val="F35404"/>
                </a:solidFill>
                <a:latin typeface="BIZ UDGothic" panose="020B0400000000000000" pitchFamily="49" charset="-128"/>
                <a:ea typeface="BIZ UDGothic" panose="020B0400000000000000" pitchFamily="49" charset="-128"/>
              </a:rPr>
              <a:t>私たちの投票</a:t>
            </a:r>
            <a:endParaRPr lang="ja-JP" altLang="en-US" sz="1100" b="1" dirty="0">
              <a:latin typeface="BIZ UDGothic" panose="020B0400000000000000" pitchFamily="49" charset="-128"/>
              <a:ea typeface="BIZ UDGothic" panose="020B0400000000000000" pitchFamily="49" charset="-128"/>
            </a:endParaRPr>
          </a:p>
        </p:txBody>
      </p:sp>
      <p:sp>
        <p:nvSpPr>
          <p:cNvPr id="33" name="正方形/長方形 32">
            <a:extLst>
              <a:ext uri="{FF2B5EF4-FFF2-40B4-BE49-F238E27FC236}">
                <a16:creationId xmlns:a16="http://schemas.microsoft.com/office/drawing/2014/main" id="{9F8AC0E4-AF1C-EBF0-168E-5FF1CC00AAD2}"/>
              </a:ext>
            </a:extLst>
          </p:cNvPr>
          <p:cNvSpPr/>
          <p:nvPr/>
        </p:nvSpPr>
        <p:spPr>
          <a:xfrm>
            <a:off x="1103885" y="4463549"/>
            <a:ext cx="1123606" cy="261610"/>
          </a:xfrm>
          <a:prstGeom prst="rect">
            <a:avLst/>
          </a:prstGeom>
        </p:spPr>
        <p:txBody>
          <a:bodyPr wrap="square">
            <a:spAutoFit/>
          </a:bodyPr>
          <a:lstStyle/>
          <a:p>
            <a:r>
              <a:rPr lang="ja-JP" altLang="en-US" sz="1100" b="1" dirty="0">
                <a:solidFill>
                  <a:srgbClr val="F35404"/>
                </a:solidFill>
                <a:latin typeface="BIZ UDGothic" panose="020B0400000000000000" pitchFamily="49" charset="-128"/>
                <a:ea typeface="BIZ UDGothic" panose="020B0400000000000000" pitchFamily="49" charset="-128"/>
              </a:rPr>
              <a:t>総理大臣</a:t>
            </a:r>
            <a:endParaRPr lang="ja-JP" altLang="en-US" sz="1100" b="1" dirty="0">
              <a:latin typeface="BIZ UDGothic" panose="020B0400000000000000" pitchFamily="49" charset="-128"/>
              <a:ea typeface="BIZ UDGothic" panose="020B0400000000000000" pitchFamily="49" charset="-128"/>
            </a:endParaRPr>
          </a:p>
        </p:txBody>
      </p:sp>
      <p:sp>
        <p:nvSpPr>
          <p:cNvPr id="34" name="正方形/長方形 33">
            <a:extLst>
              <a:ext uri="{FF2B5EF4-FFF2-40B4-BE49-F238E27FC236}">
                <a16:creationId xmlns:a16="http://schemas.microsoft.com/office/drawing/2014/main" id="{45A11214-98EC-67D1-C4EB-55D12D148949}"/>
              </a:ext>
            </a:extLst>
          </p:cNvPr>
          <p:cNvSpPr/>
          <p:nvPr/>
        </p:nvSpPr>
        <p:spPr>
          <a:xfrm>
            <a:off x="1103885" y="5034610"/>
            <a:ext cx="1123606" cy="261610"/>
          </a:xfrm>
          <a:prstGeom prst="rect">
            <a:avLst/>
          </a:prstGeom>
        </p:spPr>
        <p:txBody>
          <a:bodyPr wrap="square">
            <a:spAutoFit/>
          </a:bodyPr>
          <a:lstStyle/>
          <a:p>
            <a:r>
              <a:rPr lang="ja-JP" altLang="en-US" sz="1100" b="1" dirty="0">
                <a:solidFill>
                  <a:srgbClr val="F35404"/>
                </a:solidFill>
                <a:latin typeface="BIZ UDGothic" panose="020B0400000000000000" pitchFamily="49" charset="-128"/>
                <a:ea typeface="BIZ UDGothic" panose="020B0400000000000000" pitchFamily="49" charset="-128"/>
              </a:rPr>
              <a:t>国会議員</a:t>
            </a:r>
            <a:endParaRPr lang="ja-JP" altLang="en-US" sz="1100" b="1" dirty="0">
              <a:latin typeface="BIZ UDGothic" panose="020B0400000000000000" pitchFamily="49" charset="-128"/>
              <a:ea typeface="BIZ UDGothic" panose="020B0400000000000000" pitchFamily="49" charset="-128"/>
            </a:endParaRPr>
          </a:p>
        </p:txBody>
      </p:sp>
      <p:pic>
        <p:nvPicPr>
          <p:cNvPr id="35" name="図 34" descr="アイコン, 矢印&#10;&#10;自動的に生成された説明">
            <a:extLst>
              <a:ext uri="{FF2B5EF4-FFF2-40B4-BE49-F238E27FC236}">
                <a16:creationId xmlns:a16="http://schemas.microsoft.com/office/drawing/2014/main" id="{B812192C-81CB-9A1A-86FA-E31C880A4CE6}"/>
              </a:ext>
            </a:extLst>
          </p:cNvPr>
          <p:cNvPicPr>
            <a:picLocks noChangeAspect="1"/>
          </p:cNvPicPr>
          <p:nvPr/>
        </p:nvPicPr>
        <p:blipFill>
          <a:blip r:embed="rId7" cstate="print">
            <a:extLst>
              <a:ext uri="{28A0092B-C50C-407E-A947-70E740481C1C}">
                <a14:useLocalDpi xmlns:a14="http://schemas.microsoft.com/office/drawing/2010/main" val="0"/>
              </a:ext>
            </a:extLst>
          </a:blip>
          <a:srcRect l="67679" t="66529" r="3214"/>
          <a:stretch/>
        </p:blipFill>
        <p:spPr>
          <a:xfrm rot="19554852">
            <a:off x="1051932" y="4712508"/>
            <a:ext cx="249674" cy="276914"/>
          </a:xfrm>
          <a:prstGeom prst="rect">
            <a:avLst/>
          </a:prstGeom>
        </p:spPr>
      </p:pic>
      <p:pic>
        <p:nvPicPr>
          <p:cNvPr id="38" name="図 37" descr="アイコン&#10;&#10;自動的に生成された説明">
            <a:extLst>
              <a:ext uri="{FF2B5EF4-FFF2-40B4-BE49-F238E27FC236}">
                <a16:creationId xmlns:a16="http://schemas.microsoft.com/office/drawing/2014/main" id="{C0E72A5A-198A-DF81-44F5-BEAA1ABD3C3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00192" y="4943893"/>
            <a:ext cx="443916" cy="443916"/>
          </a:xfrm>
          <a:prstGeom prst="rect">
            <a:avLst/>
          </a:prstGeom>
        </p:spPr>
      </p:pic>
      <p:sp>
        <p:nvSpPr>
          <p:cNvPr id="39" name="正方形/長方形 38">
            <a:extLst>
              <a:ext uri="{FF2B5EF4-FFF2-40B4-BE49-F238E27FC236}">
                <a16:creationId xmlns:a16="http://schemas.microsoft.com/office/drawing/2014/main" id="{CF84634F-EF70-9354-35F8-8CE54F0F7E49}"/>
              </a:ext>
            </a:extLst>
          </p:cNvPr>
          <p:cNvSpPr/>
          <p:nvPr/>
        </p:nvSpPr>
        <p:spPr>
          <a:xfrm>
            <a:off x="1247772" y="5343907"/>
            <a:ext cx="1358883" cy="261610"/>
          </a:xfrm>
          <a:prstGeom prst="rect">
            <a:avLst/>
          </a:prstGeom>
        </p:spPr>
        <p:txBody>
          <a:bodyPr wrap="square">
            <a:spAutoFit/>
          </a:bodyPr>
          <a:lstStyle/>
          <a:p>
            <a:r>
              <a:rPr lang="ja-JP" altLang="en-US" sz="1100" b="1" dirty="0">
                <a:latin typeface="BIZ UDGothic" panose="020B0400000000000000" pitchFamily="49" charset="-128"/>
                <a:ea typeface="BIZ UDGothic" panose="020B0400000000000000" pitchFamily="49" charset="-128"/>
              </a:rPr>
              <a:t>国民が選挙で選ぶ</a:t>
            </a:r>
          </a:p>
        </p:txBody>
      </p:sp>
      <p:sp>
        <p:nvSpPr>
          <p:cNvPr id="40" name="正方形/長方形 39">
            <a:extLst>
              <a:ext uri="{FF2B5EF4-FFF2-40B4-BE49-F238E27FC236}">
                <a16:creationId xmlns:a16="http://schemas.microsoft.com/office/drawing/2014/main" id="{025DA36E-7E53-F4CA-D6C8-1EC920526FA7}"/>
              </a:ext>
            </a:extLst>
          </p:cNvPr>
          <p:cNvSpPr/>
          <p:nvPr/>
        </p:nvSpPr>
        <p:spPr>
          <a:xfrm>
            <a:off x="1252647" y="4743668"/>
            <a:ext cx="1596253" cy="261610"/>
          </a:xfrm>
          <a:prstGeom prst="rect">
            <a:avLst/>
          </a:prstGeom>
        </p:spPr>
        <p:txBody>
          <a:bodyPr wrap="square">
            <a:spAutoFit/>
          </a:bodyPr>
          <a:lstStyle/>
          <a:p>
            <a:r>
              <a:rPr lang="ja-JP" altLang="en-US" sz="1100" b="1" dirty="0">
                <a:latin typeface="BIZ UDGothic" panose="020B0400000000000000" pitchFamily="49" charset="-128"/>
                <a:ea typeface="BIZ UDGothic" panose="020B0400000000000000" pitchFamily="49" charset="-128"/>
              </a:rPr>
              <a:t>国会議員が選挙で選ぶ</a:t>
            </a:r>
          </a:p>
        </p:txBody>
      </p:sp>
      <p:pic>
        <p:nvPicPr>
          <p:cNvPr id="51" name="図 50" descr="アイコン&#10;&#10;中程度の精度で自動的に生成された説明">
            <a:extLst>
              <a:ext uri="{FF2B5EF4-FFF2-40B4-BE49-F238E27FC236}">
                <a16:creationId xmlns:a16="http://schemas.microsoft.com/office/drawing/2014/main" id="{B6634791-7203-71CD-D10D-A7527C4FEFA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01162" y="5443811"/>
            <a:ext cx="352336" cy="454240"/>
          </a:xfrm>
          <a:prstGeom prst="rect">
            <a:avLst/>
          </a:prstGeom>
        </p:spPr>
      </p:pic>
      <p:sp>
        <p:nvSpPr>
          <p:cNvPr id="52" name="正方形/長方形 51">
            <a:extLst>
              <a:ext uri="{FF2B5EF4-FFF2-40B4-BE49-F238E27FC236}">
                <a16:creationId xmlns:a16="http://schemas.microsoft.com/office/drawing/2014/main" id="{7F360FF0-AAB3-C36D-8BCA-2D06BB9FD015}"/>
              </a:ext>
            </a:extLst>
          </p:cNvPr>
          <p:cNvSpPr/>
          <p:nvPr/>
        </p:nvSpPr>
        <p:spPr>
          <a:xfrm>
            <a:off x="5175911" y="5671730"/>
            <a:ext cx="1123606" cy="261610"/>
          </a:xfrm>
          <a:prstGeom prst="rect">
            <a:avLst/>
          </a:prstGeom>
        </p:spPr>
        <p:txBody>
          <a:bodyPr wrap="square">
            <a:spAutoFit/>
          </a:bodyPr>
          <a:lstStyle/>
          <a:p>
            <a:r>
              <a:rPr lang="ja-JP" altLang="en-US" sz="1100" b="1" dirty="0">
                <a:solidFill>
                  <a:srgbClr val="F35404"/>
                </a:solidFill>
                <a:latin typeface="BIZ UDGothic" panose="020B0400000000000000" pitchFamily="49" charset="-128"/>
                <a:ea typeface="BIZ UDGothic" panose="020B0400000000000000" pitchFamily="49" charset="-128"/>
              </a:rPr>
              <a:t>私たちの投票</a:t>
            </a:r>
            <a:endParaRPr lang="ja-JP" altLang="en-US" sz="1100" b="1" dirty="0">
              <a:latin typeface="BIZ UDGothic" panose="020B0400000000000000" pitchFamily="49" charset="-128"/>
              <a:ea typeface="BIZ UDGothic" panose="020B0400000000000000" pitchFamily="49" charset="-128"/>
            </a:endParaRPr>
          </a:p>
        </p:txBody>
      </p:sp>
      <p:pic>
        <p:nvPicPr>
          <p:cNvPr id="60" name="図 59" descr="アイコン&#10;&#10;中程度の精度で自動的に生成された説明">
            <a:extLst>
              <a:ext uri="{FF2B5EF4-FFF2-40B4-BE49-F238E27FC236}">
                <a16:creationId xmlns:a16="http://schemas.microsoft.com/office/drawing/2014/main" id="{1D6F431F-2A2C-9418-60E6-13EAF04AD56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60553" y="5447274"/>
            <a:ext cx="352334" cy="454238"/>
          </a:xfrm>
          <a:prstGeom prst="rect">
            <a:avLst/>
          </a:prstGeom>
        </p:spPr>
      </p:pic>
      <p:pic>
        <p:nvPicPr>
          <p:cNvPr id="72" name="図 71" descr="アイコン, 矢印&#10;&#10;自動的に生成された説明">
            <a:extLst>
              <a:ext uri="{FF2B5EF4-FFF2-40B4-BE49-F238E27FC236}">
                <a16:creationId xmlns:a16="http://schemas.microsoft.com/office/drawing/2014/main" id="{345E6C78-C5CB-322A-27B0-26A139197CF5}"/>
              </a:ext>
            </a:extLst>
          </p:cNvPr>
          <p:cNvPicPr>
            <a:picLocks noChangeAspect="1"/>
          </p:cNvPicPr>
          <p:nvPr/>
        </p:nvPicPr>
        <p:blipFill>
          <a:blip r:embed="rId11" cstate="print">
            <a:extLst>
              <a:ext uri="{28A0092B-C50C-407E-A947-70E740481C1C}">
                <a14:useLocalDpi xmlns:a14="http://schemas.microsoft.com/office/drawing/2010/main" val="0"/>
              </a:ext>
            </a:extLst>
          </a:blip>
          <a:srcRect r="62534" b="66172"/>
          <a:stretch/>
        </p:blipFill>
        <p:spPr>
          <a:xfrm rot="16200000">
            <a:off x="4858882" y="5214706"/>
            <a:ext cx="246989" cy="215093"/>
          </a:xfrm>
          <a:prstGeom prst="rect">
            <a:avLst/>
          </a:prstGeom>
        </p:spPr>
      </p:pic>
      <p:sp>
        <p:nvSpPr>
          <p:cNvPr id="74" name="正方形/長方形 73">
            <a:extLst>
              <a:ext uri="{FF2B5EF4-FFF2-40B4-BE49-F238E27FC236}">
                <a16:creationId xmlns:a16="http://schemas.microsoft.com/office/drawing/2014/main" id="{56259EE4-E9AA-26EA-B411-281C020B406F}"/>
              </a:ext>
            </a:extLst>
          </p:cNvPr>
          <p:cNvSpPr/>
          <p:nvPr/>
        </p:nvSpPr>
        <p:spPr>
          <a:xfrm>
            <a:off x="4544073" y="4329360"/>
            <a:ext cx="938960" cy="430887"/>
          </a:xfrm>
          <a:prstGeom prst="rect">
            <a:avLst/>
          </a:prstGeom>
        </p:spPr>
        <p:txBody>
          <a:bodyPr wrap="square">
            <a:spAutoFit/>
          </a:bodyPr>
          <a:lstStyle/>
          <a:p>
            <a:r>
              <a:rPr lang="ja-JP" altLang="en-US" sz="1100" b="1" dirty="0">
                <a:solidFill>
                  <a:srgbClr val="F35404"/>
                </a:solidFill>
                <a:latin typeface="BIZ UDGothic" panose="020B0400000000000000" pitchFamily="49" charset="-128"/>
                <a:ea typeface="BIZ UDGothic" panose="020B0400000000000000" pitchFamily="49" charset="-128"/>
              </a:rPr>
              <a:t>知事や</a:t>
            </a:r>
            <a:endParaRPr lang="en-US" altLang="ja-JP" sz="1100" b="1" dirty="0">
              <a:solidFill>
                <a:srgbClr val="F35404"/>
              </a:solidFill>
              <a:latin typeface="BIZ UDGothic" panose="020B0400000000000000" pitchFamily="49" charset="-128"/>
              <a:ea typeface="BIZ UDGothic" panose="020B0400000000000000" pitchFamily="49" charset="-128"/>
            </a:endParaRPr>
          </a:p>
          <a:p>
            <a:r>
              <a:rPr lang="ja-JP" altLang="en-US" sz="1100" b="1" dirty="0">
                <a:solidFill>
                  <a:srgbClr val="F35404"/>
                </a:solidFill>
                <a:latin typeface="BIZ UDGothic" panose="020B0400000000000000" pitchFamily="49" charset="-128"/>
                <a:ea typeface="BIZ UDGothic" panose="020B0400000000000000" pitchFamily="49" charset="-128"/>
              </a:rPr>
              <a:t>市区町村長</a:t>
            </a:r>
            <a:endParaRPr lang="ja-JP" altLang="en-US" sz="1100" b="1" dirty="0">
              <a:latin typeface="BIZ UDGothic" panose="020B0400000000000000" pitchFamily="49" charset="-128"/>
              <a:ea typeface="BIZ UDGothic" panose="020B0400000000000000" pitchFamily="49" charset="-128"/>
            </a:endParaRPr>
          </a:p>
        </p:txBody>
      </p:sp>
      <p:pic>
        <p:nvPicPr>
          <p:cNvPr id="79" name="図 78" descr="アイコン, 矢印&#10;&#10;自動的に生成された説明">
            <a:extLst>
              <a:ext uri="{FF2B5EF4-FFF2-40B4-BE49-F238E27FC236}">
                <a16:creationId xmlns:a16="http://schemas.microsoft.com/office/drawing/2014/main" id="{C9256947-1558-E223-002D-1322DFB13D76}"/>
              </a:ext>
            </a:extLst>
          </p:cNvPr>
          <p:cNvPicPr>
            <a:picLocks noChangeAspect="1"/>
          </p:cNvPicPr>
          <p:nvPr/>
        </p:nvPicPr>
        <p:blipFill>
          <a:blip r:embed="rId11" cstate="print">
            <a:extLst>
              <a:ext uri="{28A0092B-C50C-407E-A947-70E740481C1C}">
                <a14:useLocalDpi xmlns:a14="http://schemas.microsoft.com/office/drawing/2010/main" val="0"/>
              </a:ext>
            </a:extLst>
          </a:blip>
          <a:srcRect r="62534" b="66172"/>
          <a:stretch/>
        </p:blipFill>
        <p:spPr>
          <a:xfrm rot="16200000">
            <a:off x="6312167" y="5214466"/>
            <a:ext cx="246988" cy="215092"/>
          </a:xfrm>
          <a:prstGeom prst="rect">
            <a:avLst/>
          </a:prstGeom>
        </p:spPr>
      </p:pic>
      <p:sp>
        <p:nvSpPr>
          <p:cNvPr id="80" name="正方形/長方形 79">
            <a:extLst>
              <a:ext uri="{FF2B5EF4-FFF2-40B4-BE49-F238E27FC236}">
                <a16:creationId xmlns:a16="http://schemas.microsoft.com/office/drawing/2014/main" id="{D77B09B5-A276-5BAB-639B-0251AB210C3A}"/>
              </a:ext>
            </a:extLst>
          </p:cNvPr>
          <p:cNvSpPr/>
          <p:nvPr/>
        </p:nvSpPr>
        <p:spPr>
          <a:xfrm>
            <a:off x="5994612" y="4403613"/>
            <a:ext cx="916006" cy="261610"/>
          </a:xfrm>
          <a:prstGeom prst="rect">
            <a:avLst/>
          </a:prstGeom>
        </p:spPr>
        <p:txBody>
          <a:bodyPr wrap="square">
            <a:spAutoFit/>
          </a:bodyPr>
          <a:lstStyle/>
          <a:p>
            <a:r>
              <a:rPr lang="ja-JP" altLang="en-US" sz="1100" b="1" dirty="0">
                <a:solidFill>
                  <a:srgbClr val="F35404"/>
                </a:solidFill>
                <a:latin typeface="BIZ UDGothic" panose="020B0400000000000000" pitchFamily="49" charset="-128"/>
                <a:ea typeface="BIZ UDGothic" panose="020B0400000000000000" pitchFamily="49" charset="-128"/>
              </a:rPr>
              <a:t>議会の議員</a:t>
            </a:r>
            <a:endParaRPr lang="en-US" altLang="ja-JP" sz="1100" b="1" dirty="0">
              <a:solidFill>
                <a:srgbClr val="F35404"/>
              </a:solidFill>
              <a:latin typeface="BIZ UDGothic" panose="020B0400000000000000" pitchFamily="49" charset="-128"/>
              <a:ea typeface="BIZ UDGothic" panose="020B0400000000000000" pitchFamily="49" charset="-128"/>
            </a:endParaRPr>
          </a:p>
        </p:txBody>
      </p:sp>
      <p:pic>
        <p:nvPicPr>
          <p:cNvPr id="82" name="図 81" descr="アイコン&#10;&#10;自動的に生成された説明">
            <a:extLst>
              <a:ext uri="{FF2B5EF4-FFF2-40B4-BE49-F238E27FC236}">
                <a16:creationId xmlns:a16="http://schemas.microsoft.com/office/drawing/2014/main" id="{B1873AF1-95D7-FA37-C1BD-F1FD7F6973F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6218079" y="4729843"/>
            <a:ext cx="442800" cy="442800"/>
          </a:xfrm>
          <a:prstGeom prst="rect">
            <a:avLst/>
          </a:prstGeom>
        </p:spPr>
      </p:pic>
      <p:sp>
        <p:nvSpPr>
          <p:cNvPr id="83" name="角丸四角形 66">
            <a:extLst>
              <a:ext uri="{FF2B5EF4-FFF2-40B4-BE49-F238E27FC236}">
                <a16:creationId xmlns:a16="http://schemas.microsoft.com/office/drawing/2014/main" id="{9FD74257-894A-9626-6FBB-CA04A94AE717}"/>
              </a:ext>
            </a:extLst>
          </p:cNvPr>
          <p:cNvSpPr/>
          <p:nvPr/>
        </p:nvSpPr>
        <p:spPr>
          <a:xfrm>
            <a:off x="2775639" y="4432780"/>
            <a:ext cx="869737" cy="602818"/>
          </a:xfrm>
          <a:prstGeom prst="roundRect">
            <a:avLst/>
          </a:prstGeom>
          <a:noFill/>
          <a:ln>
            <a:solidFill>
              <a:srgbClr val="EA55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DE4B978D-BA06-8889-84BD-57B5A3DB94D2}"/>
              </a:ext>
            </a:extLst>
          </p:cNvPr>
          <p:cNvSpPr txBox="1"/>
          <p:nvPr/>
        </p:nvSpPr>
        <p:spPr>
          <a:xfrm>
            <a:off x="2785664" y="4457190"/>
            <a:ext cx="849686" cy="553998"/>
          </a:xfrm>
          <a:prstGeom prst="rect">
            <a:avLst/>
          </a:prstGeom>
          <a:noFill/>
        </p:spPr>
        <p:txBody>
          <a:bodyPr wrap="square" rtlCol="0">
            <a:spAutoFit/>
          </a:bodyPr>
          <a:lstStyle/>
          <a:p>
            <a:r>
              <a:rPr lang="ja-JP" altLang="en-US" sz="1000" b="1" dirty="0">
                <a:solidFill>
                  <a:srgbClr val="F35404"/>
                </a:solidFill>
                <a:latin typeface="BIZ UDGothic" panose="020B0400000000000000" pitchFamily="49" charset="-128"/>
                <a:ea typeface="BIZ UDGothic" panose="020B0400000000000000" pitchFamily="49" charset="-128"/>
              </a:rPr>
              <a:t>総理大臣</a:t>
            </a:r>
            <a:r>
              <a:rPr lang="ja-JP" altLang="en-US" sz="1000" b="1" dirty="0">
                <a:latin typeface="BIZ UDGothic" panose="020B0400000000000000" pitchFamily="49" charset="-128"/>
                <a:ea typeface="BIZ UDGothic" panose="020B0400000000000000" pitchFamily="49" charset="-128"/>
              </a:rPr>
              <a:t>を</a:t>
            </a:r>
            <a:endParaRPr lang="en-US" altLang="ja-JP" sz="1000" b="1" dirty="0">
              <a:latin typeface="BIZ UDGothic" panose="020B0400000000000000" pitchFamily="49" charset="-128"/>
              <a:ea typeface="BIZ UDGothic" panose="020B0400000000000000" pitchFamily="49" charset="-128"/>
            </a:endParaRPr>
          </a:p>
          <a:p>
            <a:r>
              <a:rPr lang="ja-JP" altLang="en-US" sz="1000" b="1" dirty="0">
                <a:latin typeface="BIZ UDGothic" panose="020B0400000000000000" pitchFamily="49" charset="-128"/>
                <a:ea typeface="BIZ UDGothic" panose="020B0400000000000000" pitchFamily="49" charset="-128"/>
              </a:rPr>
              <a:t>選んだ政党</a:t>
            </a:r>
            <a:endParaRPr lang="en-US" altLang="ja-JP" sz="1000" b="1" dirty="0">
              <a:latin typeface="BIZ UDGothic" panose="020B0400000000000000" pitchFamily="49" charset="-128"/>
              <a:ea typeface="BIZ UDGothic" panose="020B0400000000000000" pitchFamily="49" charset="-128"/>
            </a:endParaRPr>
          </a:p>
          <a:p>
            <a:r>
              <a:rPr lang="ja-JP" altLang="en-US" sz="1000" b="1" dirty="0">
                <a:latin typeface="BIZ UDGothic" panose="020B0400000000000000" pitchFamily="49" charset="-128"/>
                <a:ea typeface="BIZ UDGothic" panose="020B0400000000000000" pitchFamily="49" charset="-128"/>
              </a:rPr>
              <a:t>が</a:t>
            </a:r>
            <a:r>
              <a:rPr lang="ja-JP" altLang="en-US" sz="1000" b="1" dirty="0">
                <a:solidFill>
                  <a:srgbClr val="F35404"/>
                </a:solidFill>
                <a:latin typeface="BIZ UDGothic" panose="020B0400000000000000" pitchFamily="49" charset="-128"/>
                <a:ea typeface="BIZ UDGothic" panose="020B0400000000000000" pitchFamily="49" charset="-128"/>
              </a:rPr>
              <a:t>与党</a:t>
            </a:r>
            <a:endParaRPr lang="ja-JP" altLang="en-US" sz="1000" b="1" dirty="0">
              <a:latin typeface="BIZ UDGothic" panose="020B0400000000000000" pitchFamily="49" charset="-128"/>
              <a:ea typeface="BIZ UDGothic" panose="020B0400000000000000" pitchFamily="49" charset="-128"/>
            </a:endParaRPr>
          </a:p>
        </p:txBody>
      </p:sp>
      <p:pic>
        <p:nvPicPr>
          <p:cNvPr id="87" name="図 86">
            <a:extLst>
              <a:ext uri="{FF2B5EF4-FFF2-40B4-BE49-F238E27FC236}">
                <a16:creationId xmlns:a16="http://schemas.microsoft.com/office/drawing/2014/main" id="{58BDC00A-C899-F96C-E2B6-20EC7E7F1DF4}"/>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765994" y="4718955"/>
            <a:ext cx="442800" cy="442800"/>
          </a:xfrm>
          <a:prstGeom prst="rect">
            <a:avLst/>
          </a:prstGeom>
        </p:spPr>
      </p:pic>
      <p:sp>
        <p:nvSpPr>
          <p:cNvPr id="89" name="テキスト ボックス 88">
            <a:extLst>
              <a:ext uri="{FF2B5EF4-FFF2-40B4-BE49-F238E27FC236}">
                <a16:creationId xmlns:a16="http://schemas.microsoft.com/office/drawing/2014/main" id="{5BC60187-D72A-42AC-6B2E-7E426C6D96FA}"/>
              </a:ext>
            </a:extLst>
          </p:cNvPr>
          <p:cNvSpPr txBox="1"/>
          <p:nvPr/>
        </p:nvSpPr>
        <p:spPr>
          <a:xfrm>
            <a:off x="5401842" y="4746357"/>
            <a:ext cx="597678" cy="400110"/>
          </a:xfrm>
          <a:prstGeom prst="rect">
            <a:avLst/>
          </a:prstGeom>
          <a:noFill/>
        </p:spPr>
        <p:txBody>
          <a:bodyPr wrap="square" rtlCol="0">
            <a:spAutoFit/>
          </a:bodyPr>
          <a:lstStyle/>
          <a:p>
            <a:r>
              <a:rPr lang="ja-JP" altLang="en-US" sz="1000" b="1" dirty="0">
                <a:solidFill>
                  <a:srgbClr val="F35404"/>
                </a:solidFill>
                <a:latin typeface="BIZ UDGothic" panose="020B0400000000000000" pitchFamily="49" charset="-128"/>
                <a:ea typeface="BIZ UDGothic" panose="020B0400000000000000" pitchFamily="49" charset="-128"/>
              </a:rPr>
              <a:t>対等</a:t>
            </a:r>
            <a:endParaRPr lang="en-US" altLang="ja-JP" sz="1000" b="1" dirty="0">
              <a:solidFill>
                <a:srgbClr val="F35404"/>
              </a:solidFill>
              <a:latin typeface="BIZ UDGothic" panose="020B0400000000000000" pitchFamily="49" charset="-128"/>
              <a:ea typeface="BIZ UDGothic" panose="020B0400000000000000" pitchFamily="49" charset="-128"/>
            </a:endParaRPr>
          </a:p>
          <a:p>
            <a:r>
              <a:rPr lang="ja-JP" altLang="en-US" sz="1000" b="1" dirty="0">
                <a:latin typeface="BIZ UDGothic" panose="020B0400000000000000" pitchFamily="49" charset="-128"/>
                <a:ea typeface="BIZ UDGothic" panose="020B0400000000000000" pitchFamily="49" charset="-128"/>
              </a:rPr>
              <a:t>な関係</a:t>
            </a:r>
            <a:endParaRPr lang="en-US" altLang="ja-JP" sz="1000" b="1" dirty="0">
              <a:latin typeface="BIZ UDGothic" panose="020B0400000000000000" pitchFamily="49" charset="-128"/>
              <a:ea typeface="BIZ UDGothic" panose="020B0400000000000000" pitchFamily="49" charset="-128"/>
            </a:endParaRPr>
          </a:p>
        </p:txBody>
      </p:sp>
      <p:sp>
        <p:nvSpPr>
          <p:cNvPr id="92" name="角丸四角形 66">
            <a:extLst>
              <a:ext uri="{FF2B5EF4-FFF2-40B4-BE49-F238E27FC236}">
                <a16:creationId xmlns:a16="http://schemas.microsoft.com/office/drawing/2014/main" id="{29D6D941-E3A4-8148-5484-5DA257088205}"/>
              </a:ext>
            </a:extLst>
          </p:cNvPr>
          <p:cNvSpPr/>
          <p:nvPr/>
        </p:nvSpPr>
        <p:spPr>
          <a:xfrm>
            <a:off x="5367632" y="4733680"/>
            <a:ext cx="652991" cy="442800"/>
          </a:xfrm>
          <a:prstGeom prst="roundRect">
            <a:avLst/>
          </a:prstGeom>
          <a:noFill/>
          <a:ln>
            <a:solidFill>
              <a:srgbClr val="EA550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4" name="図 93" descr="アイコン&#10;&#10;自動的に生成された説明">
            <a:extLst>
              <a:ext uri="{FF2B5EF4-FFF2-40B4-BE49-F238E27FC236}">
                <a16:creationId xmlns:a16="http://schemas.microsoft.com/office/drawing/2014/main" id="{55420818-F490-FECD-DE0F-B22DE680E40B}"/>
              </a:ext>
            </a:extLst>
          </p:cNvPr>
          <p:cNvPicPr>
            <a:picLocks noChangeAspect="1"/>
          </p:cNvPicPr>
          <p:nvPr/>
        </p:nvPicPr>
        <p:blipFill>
          <a:blip r:embed="rId8" cstate="print">
            <a:extLst>
              <a:ext uri="{28A0092B-C50C-407E-A947-70E740481C1C}">
                <a14:useLocalDpi xmlns:a14="http://schemas.microsoft.com/office/drawing/2010/main" val="0"/>
              </a:ext>
            </a:extLst>
          </a:blip>
          <a:srcRect l="63660" t="1397" b="63949"/>
          <a:stretch/>
        </p:blipFill>
        <p:spPr>
          <a:xfrm rot="16200000">
            <a:off x="5168258" y="4822347"/>
            <a:ext cx="172032" cy="176982"/>
          </a:xfrm>
          <a:prstGeom prst="rect">
            <a:avLst/>
          </a:prstGeom>
        </p:spPr>
      </p:pic>
      <p:sp>
        <p:nvSpPr>
          <p:cNvPr id="95" name="正方形/長方形 94">
            <a:extLst>
              <a:ext uri="{FF2B5EF4-FFF2-40B4-BE49-F238E27FC236}">
                <a16:creationId xmlns:a16="http://schemas.microsoft.com/office/drawing/2014/main" id="{4610B85E-A0A5-6D76-2C8B-B25DC7F1484A}"/>
              </a:ext>
            </a:extLst>
          </p:cNvPr>
          <p:cNvSpPr/>
          <p:nvPr/>
        </p:nvSpPr>
        <p:spPr>
          <a:xfrm>
            <a:off x="5209161" y="5234822"/>
            <a:ext cx="901868" cy="430887"/>
          </a:xfrm>
          <a:prstGeom prst="rect">
            <a:avLst/>
          </a:prstGeom>
        </p:spPr>
        <p:txBody>
          <a:bodyPr wrap="square">
            <a:spAutoFit/>
          </a:bodyPr>
          <a:lstStyle/>
          <a:p>
            <a:r>
              <a:rPr lang="ja-JP" altLang="en-US" sz="1100" b="1" dirty="0">
                <a:latin typeface="BIZ UDGothic" panose="020B0400000000000000" pitchFamily="49" charset="-128"/>
                <a:ea typeface="BIZ UDGothic" panose="020B0400000000000000" pitchFamily="49" charset="-128"/>
              </a:rPr>
              <a:t>国民が</a:t>
            </a:r>
            <a:endParaRPr lang="en-US" altLang="ja-JP" sz="1100" b="1" dirty="0">
              <a:latin typeface="BIZ UDGothic" panose="020B0400000000000000" pitchFamily="49" charset="-128"/>
              <a:ea typeface="BIZ UDGothic" panose="020B0400000000000000" pitchFamily="49" charset="-128"/>
            </a:endParaRPr>
          </a:p>
          <a:p>
            <a:r>
              <a:rPr lang="ja-JP" altLang="en-US" sz="1100" b="1" dirty="0">
                <a:latin typeface="BIZ UDGothic" panose="020B0400000000000000" pitchFamily="49" charset="-128"/>
                <a:ea typeface="BIZ UDGothic" panose="020B0400000000000000" pitchFamily="49" charset="-128"/>
              </a:rPr>
              <a:t>選挙で選ぶ</a:t>
            </a:r>
          </a:p>
        </p:txBody>
      </p:sp>
      <p:sp>
        <p:nvSpPr>
          <p:cNvPr id="96" name="正方形/長方形 95">
            <a:extLst>
              <a:ext uri="{FF2B5EF4-FFF2-40B4-BE49-F238E27FC236}">
                <a16:creationId xmlns:a16="http://schemas.microsoft.com/office/drawing/2014/main" id="{5FFB57B0-DC1B-A13D-410D-4F26FB93BB1D}"/>
              </a:ext>
            </a:extLst>
          </p:cNvPr>
          <p:cNvSpPr/>
          <p:nvPr/>
        </p:nvSpPr>
        <p:spPr>
          <a:xfrm>
            <a:off x="103878" y="6548215"/>
            <a:ext cx="559455" cy="307777"/>
          </a:xfrm>
          <a:prstGeom prst="rect">
            <a:avLst/>
          </a:prstGeom>
          <a:solidFill>
            <a:srgbClr val="EA5504"/>
          </a:solidFill>
        </p:spPr>
        <p:txBody>
          <a:bodyPr wrap="square">
            <a:spAutoFit/>
          </a:bodyPr>
          <a:lstStyle/>
          <a:p>
            <a:r>
              <a:rPr lang="ja-JP" altLang="en-US" sz="1400" dirty="0">
                <a:solidFill>
                  <a:schemeClr val="bg1"/>
                </a:solidFill>
              </a:rPr>
              <a:t>与党</a:t>
            </a:r>
          </a:p>
        </p:txBody>
      </p:sp>
      <p:sp>
        <p:nvSpPr>
          <p:cNvPr id="97" name="正方形/長方形 96">
            <a:extLst>
              <a:ext uri="{FF2B5EF4-FFF2-40B4-BE49-F238E27FC236}">
                <a16:creationId xmlns:a16="http://schemas.microsoft.com/office/drawing/2014/main" id="{EB524A3F-260E-D617-B6A4-5EC3A8894700}"/>
              </a:ext>
            </a:extLst>
          </p:cNvPr>
          <p:cNvSpPr/>
          <p:nvPr/>
        </p:nvSpPr>
        <p:spPr>
          <a:xfrm>
            <a:off x="3811944" y="6551390"/>
            <a:ext cx="559455" cy="307777"/>
          </a:xfrm>
          <a:prstGeom prst="rect">
            <a:avLst/>
          </a:prstGeom>
          <a:solidFill>
            <a:srgbClr val="EA5504"/>
          </a:solidFill>
        </p:spPr>
        <p:txBody>
          <a:bodyPr wrap="square">
            <a:spAutoFit/>
          </a:bodyPr>
          <a:lstStyle/>
          <a:p>
            <a:r>
              <a:rPr lang="ja-JP" altLang="en-US" sz="1400" dirty="0">
                <a:solidFill>
                  <a:schemeClr val="bg1"/>
                </a:solidFill>
              </a:rPr>
              <a:t>野党</a:t>
            </a:r>
          </a:p>
        </p:txBody>
      </p:sp>
      <p:sp>
        <p:nvSpPr>
          <p:cNvPr id="98" name="正方形/長方形 97">
            <a:extLst>
              <a:ext uri="{FF2B5EF4-FFF2-40B4-BE49-F238E27FC236}">
                <a16:creationId xmlns:a16="http://schemas.microsoft.com/office/drawing/2014/main" id="{46F07845-6D69-B59C-672C-067FA560427C}"/>
              </a:ext>
            </a:extLst>
          </p:cNvPr>
          <p:cNvSpPr/>
          <p:nvPr/>
        </p:nvSpPr>
        <p:spPr>
          <a:xfrm>
            <a:off x="4318132" y="6568507"/>
            <a:ext cx="3201878" cy="600164"/>
          </a:xfrm>
          <a:prstGeom prst="rect">
            <a:avLst/>
          </a:prstGeom>
        </p:spPr>
        <p:txBody>
          <a:bodyPr wrap="square">
            <a:spAutoFit/>
          </a:bodyPr>
          <a:lstStyle/>
          <a:p>
            <a:r>
              <a:rPr lang="ja-JP" altLang="en-US" sz="1100" b="1" dirty="0">
                <a:latin typeface="BIZ UDGothic" panose="020B0400000000000000" pitchFamily="49" charset="-128"/>
                <a:ea typeface="BIZ UDGothic" panose="020B0400000000000000" pitchFamily="49" charset="-128"/>
              </a:rPr>
              <a:t>・政権を</a:t>
            </a:r>
            <a:r>
              <a:rPr lang="ja-JP" altLang="en-US" sz="1100" b="1" dirty="0">
                <a:solidFill>
                  <a:srgbClr val="EA5504"/>
                </a:solidFill>
                <a:latin typeface="BIZ UDGothic" panose="020B0400000000000000" pitchFamily="49" charset="-128"/>
                <a:ea typeface="BIZ UDGothic" panose="020B0400000000000000" pitchFamily="49" charset="-128"/>
              </a:rPr>
              <a:t>監視・チェック</a:t>
            </a:r>
            <a:r>
              <a:rPr lang="ja-JP" altLang="en-US" sz="1100" b="1" dirty="0">
                <a:latin typeface="BIZ UDGothic" panose="020B0400000000000000" pitchFamily="49" charset="-128"/>
                <a:ea typeface="BIZ UDGothic" panose="020B0400000000000000" pitchFamily="49" charset="-128"/>
              </a:rPr>
              <a:t>する。</a:t>
            </a:r>
          </a:p>
          <a:p>
            <a:r>
              <a:rPr lang="ja-JP" altLang="en-US" sz="1100" b="1" dirty="0">
                <a:latin typeface="BIZ UDGothic" panose="020B0400000000000000" pitchFamily="49" charset="-128"/>
                <a:ea typeface="BIZ UDGothic" panose="020B0400000000000000" pitchFamily="49" charset="-128"/>
              </a:rPr>
              <a:t>・</a:t>
            </a:r>
            <a:r>
              <a:rPr lang="ja-JP" altLang="en-US" sz="1100" b="1" dirty="0">
                <a:solidFill>
                  <a:srgbClr val="EA5504"/>
                </a:solidFill>
                <a:latin typeface="BIZ UDGothic" panose="020B0400000000000000" pitchFamily="49" charset="-128"/>
                <a:ea typeface="BIZ UDGothic" panose="020B0400000000000000" pitchFamily="49" charset="-128"/>
              </a:rPr>
              <a:t>与党とは異なる法案</a:t>
            </a:r>
            <a:r>
              <a:rPr lang="ja-JP" altLang="en-US" sz="1100" b="1" dirty="0">
                <a:latin typeface="BIZ UDGothic" panose="020B0400000000000000" pitchFamily="49" charset="-128"/>
                <a:ea typeface="BIZ UDGothic" panose="020B0400000000000000" pitchFamily="49" charset="-128"/>
              </a:rPr>
              <a:t>を作成する。</a:t>
            </a:r>
          </a:p>
          <a:p>
            <a:r>
              <a:rPr lang="ja-JP" altLang="en-US" sz="1100" b="1" dirty="0">
                <a:latin typeface="BIZ UDGothic" panose="020B0400000000000000" pitchFamily="49" charset="-128"/>
                <a:ea typeface="BIZ UDGothic" panose="020B0400000000000000" pitchFamily="49" charset="-128"/>
              </a:rPr>
              <a:t>・与党が作成した法案の</a:t>
            </a:r>
            <a:r>
              <a:rPr lang="ja-JP" altLang="en-US" sz="1100" b="1" dirty="0">
                <a:solidFill>
                  <a:srgbClr val="EA5504"/>
                </a:solidFill>
                <a:latin typeface="BIZ UDGothic" panose="020B0400000000000000" pitchFamily="49" charset="-128"/>
                <a:ea typeface="BIZ UDGothic" panose="020B0400000000000000" pitchFamily="49" charset="-128"/>
              </a:rPr>
              <a:t>軌道修正を求める</a:t>
            </a:r>
            <a:r>
              <a:rPr lang="ja-JP" altLang="en-US" sz="1100" b="1" dirty="0">
                <a:latin typeface="BIZ UDGothic" panose="020B0400000000000000" pitchFamily="49" charset="-128"/>
                <a:ea typeface="BIZ UDGothic" panose="020B0400000000000000" pitchFamily="49" charset="-128"/>
              </a:rPr>
              <a:t>。</a:t>
            </a:r>
          </a:p>
        </p:txBody>
      </p:sp>
      <p:sp>
        <p:nvSpPr>
          <p:cNvPr id="99" name="角丸四角形 53">
            <a:extLst>
              <a:ext uri="{FF2B5EF4-FFF2-40B4-BE49-F238E27FC236}">
                <a16:creationId xmlns:a16="http://schemas.microsoft.com/office/drawing/2014/main" id="{BA0CDEC2-709E-A461-C55F-CC11567C66E4}"/>
              </a:ext>
            </a:extLst>
          </p:cNvPr>
          <p:cNvSpPr/>
          <p:nvPr/>
        </p:nvSpPr>
        <p:spPr>
          <a:xfrm>
            <a:off x="509706" y="8718555"/>
            <a:ext cx="228037" cy="445383"/>
          </a:xfrm>
          <a:prstGeom prst="round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0" name="テキスト ボックス 99">
            <a:extLst>
              <a:ext uri="{FF2B5EF4-FFF2-40B4-BE49-F238E27FC236}">
                <a16:creationId xmlns:a16="http://schemas.microsoft.com/office/drawing/2014/main" id="{0349C959-D151-12DF-D663-539F1FC1D6AF}"/>
              </a:ext>
            </a:extLst>
          </p:cNvPr>
          <p:cNvSpPr txBox="1"/>
          <p:nvPr/>
        </p:nvSpPr>
        <p:spPr>
          <a:xfrm>
            <a:off x="499914" y="8705595"/>
            <a:ext cx="228037" cy="600164"/>
          </a:xfrm>
          <a:prstGeom prst="rect">
            <a:avLst/>
          </a:prstGeom>
          <a:noFill/>
        </p:spPr>
        <p:txBody>
          <a:bodyPr wrap="square" rtlCol="0">
            <a:spAutoFit/>
          </a:bodyPr>
          <a:lstStyle/>
          <a:p>
            <a:pPr algn="ctr"/>
            <a:r>
              <a:rPr kumimoji="1" lang="ja-JP" altLang="en-US" sz="1100" dirty="0">
                <a:solidFill>
                  <a:schemeClr val="bg1"/>
                </a:solidFill>
                <a:latin typeface="BIZ UDGothic" panose="020B0400000000000000" pitchFamily="49" charset="-128"/>
                <a:ea typeface="BIZ UDGothic" panose="020B0400000000000000" pitchFamily="49" charset="-128"/>
              </a:rPr>
              <a:t>法</a:t>
            </a:r>
            <a:endParaRPr kumimoji="1" lang="en-US" altLang="ja-JP" sz="1100" dirty="0">
              <a:solidFill>
                <a:schemeClr val="bg1"/>
              </a:solidFill>
              <a:latin typeface="BIZ UDGothic" panose="020B0400000000000000" pitchFamily="49" charset="-128"/>
              <a:ea typeface="BIZ UDGothic" panose="020B0400000000000000" pitchFamily="49" charset="-128"/>
            </a:endParaRPr>
          </a:p>
          <a:p>
            <a:pPr algn="ctr"/>
            <a:r>
              <a:rPr kumimoji="1" lang="ja-JP" altLang="en-US" sz="1100" dirty="0">
                <a:solidFill>
                  <a:schemeClr val="bg1"/>
                </a:solidFill>
                <a:latin typeface="BIZ UDGothic" panose="020B0400000000000000" pitchFamily="49" charset="-128"/>
                <a:ea typeface="BIZ UDGothic" panose="020B0400000000000000" pitchFamily="49" charset="-128"/>
              </a:rPr>
              <a:t>案</a:t>
            </a:r>
            <a:endParaRPr kumimoji="1" lang="en-US" altLang="ja-JP" sz="1100" dirty="0">
              <a:solidFill>
                <a:schemeClr val="bg1"/>
              </a:solidFill>
              <a:latin typeface="BIZ UDGothic" panose="020B0400000000000000" pitchFamily="49" charset="-128"/>
              <a:ea typeface="BIZ UDGothic" panose="020B0400000000000000" pitchFamily="49" charset="-128"/>
            </a:endParaRPr>
          </a:p>
          <a:p>
            <a:pPr algn="ctr"/>
            <a:endParaRPr kumimoji="1" lang="en-US" altLang="ja-JP" sz="1100" dirty="0">
              <a:solidFill>
                <a:schemeClr val="bg1"/>
              </a:solidFill>
              <a:latin typeface="BIZ UDGothic" panose="020B0400000000000000" pitchFamily="49" charset="-128"/>
              <a:ea typeface="BIZ UDGothic" panose="020B0400000000000000" pitchFamily="49" charset="-128"/>
            </a:endParaRPr>
          </a:p>
        </p:txBody>
      </p:sp>
      <p:pic>
        <p:nvPicPr>
          <p:cNvPr id="101" name="図 100" descr="アイコン, 矢印&#10;&#10;自動的に生成された説明">
            <a:extLst>
              <a:ext uri="{FF2B5EF4-FFF2-40B4-BE49-F238E27FC236}">
                <a16:creationId xmlns:a16="http://schemas.microsoft.com/office/drawing/2014/main" id="{C86571CD-6ACA-56AD-B43C-AA74EBA2076D}"/>
              </a:ext>
            </a:extLst>
          </p:cNvPr>
          <p:cNvPicPr>
            <a:picLocks noChangeAspect="1"/>
          </p:cNvPicPr>
          <p:nvPr/>
        </p:nvPicPr>
        <p:blipFill>
          <a:blip r:embed="rId14" cstate="print">
            <a:extLst>
              <a:ext uri="{28A0092B-C50C-407E-A947-70E740481C1C}">
                <a14:useLocalDpi xmlns:a14="http://schemas.microsoft.com/office/drawing/2010/main" val="0"/>
              </a:ext>
            </a:extLst>
          </a:blip>
          <a:srcRect r="62534" b="66172"/>
          <a:stretch/>
        </p:blipFill>
        <p:spPr>
          <a:xfrm>
            <a:off x="772331" y="8869113"/>
            <a:ext cx="206693" cy="180000"/>
          </a:xfrm>
          <a:prstGeom prst="rect">
            <a:avLst/>
          </a:prstGeom>
          <a:solidFill>
            <a:schemeClr val="tx2">
              <a:lumMod val="50000"/>
            </a:schemeClr>
          </a:solidFill>
        </p:spPr>
      </p:pic>
      <p:sp>
        <p:nvSpPr>
          <p:cNvPr id="102" name="角丸四角形 53">
            <a:extLst>
              <a:ext uri="{FF2B5EF4-FFF2-40B4-BE49-F238E27FC236}">
                <a16:creationId xmlns:a16="http://schemas.microsoft.com/office/drawing/2014/main" id="{25DBBB9D-8762-12BF-6B7E-78B3A12D7DC6}"/>
              </a:ext>
            </a:extLst>
          </p:cNvPr>
          <p:cNvSpPr/>
          <p:nvPr/>
        </p:nvSpPr>
        <p:spPr>
          <a:xfrm>
            <a:off x="993191" y="8718554"/>
            <a:ext cx="228037" cy="445383"/>
          </a:xfrm>
          <a:prstGeom prst="round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3" name="テキスト ボックス 102">
            <a:extLst>
              <a:ext uri="{FF2B5EF4-FFF2-40B4-BE49-F238E27FC236}">
                <a16:creationId xmlns:a16="http://schemas.microsoft.com/office/drawing/2014/main" id="{D4F1422C-73E2-C3D4-C882-E5B378852B34}"/>
              </a:ext>
            </a:extLst>
          </p:cNvPr>
          <p:cNvSpPr txBox="1"/>
          <p:nvPr/>
        </p:nvSpPr>
        <p:spPr>
          <a:xfrm>
            <a:off x="989293" y="8713632"/>
            <a:ext cx="228037" cy="600164"/>
          </a:xfrm>
          <a:prstGeom prst="rect">
            <a:avLst/>
          </a:prstGeom>
          <a:noFill/>
        </p:spPr>
        <p:txBody>
          <a:bodyPr wrap="square" rtlCol="0">
            <a:spAutoFit/>
          </a:bodyPr>
          <a:lstStyle/>
          <a:p>
            <a:pPr algn="ctr"/>
            <a:r>
              <a:rPr kumimoji="1" lang="ja-JP" altLang="en-US" sz="1100" dirty="0">
                <a:solidFill>
                  <a:schemeClr val="bg1"/>
                </a:solidFill>
                <a:latin typeface="BIZ UDGothic" panose="020B0400000000000000" pitchFamily="49" charset="-128"/>
                <a:ea typeface="BIZ UDGothic" panose="020B0400000000000000" pitchFamily="49" charset="-128"/>
              </a:rPr>
              <a:t>議論</a:t>
            </a:r>
            <a:endParaRPr kumimoji="1" lang="en-US" altLang="ja-JP" sz="1100" dirty="0">
              <a:solidFill>
                <a:schemeClr val="bg1"/>
              </a:solidFill>
              <a:latin typeface="BIZ UDGothic" panose="020B0400000000000000" pitchFamily="49" charset="-128"/>
              <a:ea typeface="BIZ UDGothic" panose="020B0400000000000000" pitchFamily="49" charset="-128"/>
            </a:endParaRPr>
          </a:p>
          <a:p>
            <a:pPr algn="ctr"/>
            <a:endParaRPr kumimoji="1" lang="en-US" altLang="ja-JP" sz="1100" dirty="0">
              <a:solidFill>
                <a:schemeClr val="bg1"/>
              </a:solidFill>
              <a:latin typeface="BIZ UDGothic" panose="020B0400000000000000" pitchFamily="49" charset="-128"/>
              <a:ea typeface="BIZ UDGothic" panose="020B0400000000000000" pitchFamily="49" charset="-128"/>
            </a:endParaRPr>
          </a:p>
        </p:txBody>
      </p:sp>
      <p:pic>
        <p:nvPicPr>
          <p:cNvPr id="104" name="図 103" descr="アイコン, 矢印&#10;&#10;自動的に生成された説明">
            <a:extLst>
              <a:ext uri="{FF2B5EF4-FFF2-40B4-BE49-F238E27FC236}">
                <a16:creationId xmlns:a16="http://schemas.microsoft.com/office/drawing/2014/main" id="{6C868BBD-5358-3060-6E5E-158BE6DF2487}"/>
              </a:ext>
            </a:extLst>
          </p:cNvPr>
          <p:cNvPicPr>
            <a:picLocks noChangeAspect="1"/>
          </p:cNvPicPr>
          <p:nvPr/>
        </p:nvPicPr>
        <p:blipFill>
          <a:blip r:embed="rId14" cstate="print">
            <a:extLst>
              <a:ext uri="{28A0092B-C50C-407E-A947-70E740481C1C}">
                <a14:useLocalDpi xmlns:a14="http://schemas.microsoft.com/office/drawing/2010/main" val="0"/>
              </a:ext>
            </a:extLst>
          </a:blip>
          <a:srcRect r="62534" b="66172"/>
          <a:stretch/>
        </p:blipFill>
        <p:spPr>
          <a:xfrm>
            <a:off x="1249651" y="8879031"/>
            <a:ext cx="206693" cy="180000"/>
          </a:xfrm>
          <a:prstGeom prst="rect">
            <a:avLst/>
          </a:prstGeom>
          <a:solidFill>
            <a:schemeClr val="tx2">
              <a:lumMod val="50000"/>
            </a:schemeClr>
          </a:solidFill>
        </p:spPr>
      </p:pic>
      <p:sp>
        <p:nvSpPr>
          <p:cNvPr id="105" name="角丸四角形 53">
            <a:extLst>
              <a:ext uri="{FF2B5EF4-FFF2-40B4-BE49-F238E27FC236}">
                <a16:creationId xmlns:a16="http://schemas.microsoft.com/office/drawing/2014/main" id="{A0128697-125F-1D42-C609-1F3AEA4560D3}"/>
              </a:ext>
            </a:extLst>
          </p:cNvPr>
          <p:cNvSpPr/>
          <p:nvPr/>
        </p:nvSpPr>
        <p:spPr>
          <a:xfrm>
            <a:off x="1481418" y="8717299"/>
            <a:ext cx="228037" cy="445383"/>
          </a:xfrm>
          <a:prstGeom prst="round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6" name="テキスト ボックス 105">
            <a:extLst>
              <a:ext uri="{FF2B5EF4-FFF2-40B4-BE49-F238E27FC236}">
                <a16:creationId xmlns:a16="http://schemas.microsoft.com/office/drawing/2014/main" id="{CE027003-9ADC-8FE2-4673-2210773A8B62}"/>
              </a:ext>
            </a:extLst>
          </p:cNvPr>
          <p:cNvSpPr txBox="1"/>
          <p:nvPr/>
        </p:nvSpPr>
        <p:spPr>
          <a:xfrm>
            <a:off x="1473551" y="8713632"/>
            <a:ext cx="228037" cy="600164"/>
          </a:xfrm>
          <a:prstGeom prst="rect">
            <a:avLst/>
          </a:prstGeom>
          <a:noFill/>
        </p:spPr>
        <p:txBody>
          <a:bodyPr wrap="square" rtlCol="0">
            <a:spAutoFit/>
          </a:bodyPr>
          <a:lstStyle/>
          <a:p>
            <a:pPr algn="ctr"/>
            <a:r>
              <a:rPr kumimoji="1" lang="ja-JP" altLang="en-US" sz="1100" dirty="0">
                <a:solidFill>
                  <a:schemeClr val="bg1"/>
                </a:solidFill>
                <a:latin typeface="BIZ UDGothic" panose="020B0400000000000000" pitchFamily="49" charset="-128"/>
                <a:ea typeface="BIZ UDGothic" panose="020B0400000000000000" pitchFamily="49" charset="-128"/>
              </a:rPr>
              <a:t>採</a:t>
            </a:r>
            <a:endParaRPr kumimoji="1" lang="en-US" altLang="ja-JP" sz="1100" dirty="0">
              <a:solidFill>
                <a:schemeClr val="bg1"/>
              </a:solidFill>
              <a:latin typeface="BIZ UDGothic" panose="020B0400000000000000" pitchFamily="49" charset="-128"/>
              <a:ea typeface="BIZ UDGothic" panose="020B0400000000000000" pitchFamily="49" charset="-128"/>
            </a:endParaRPr>
          </a:p>
          <a:p>
            <a:pPr algn="ctr"/>
            <a:r>
              <a:rPr kumimoji="1" lang="ja-JP" altLang="en-US" sz="1100" dirty="0">
                <a:solidFill>
                  <a:schemeClr val="bg1"/>
                </a:solidFill>
                <a:latin typeface="BIZ UDGothic" panose="020B0400000000000000" pitchFamily="49" charset="-128"/>
                <a:ea typeface="BIZ UDGothic" panose="020B0400000000000000" pitchFamily="49" charset="-128"/>
              </a:rPr>
              <a:t>決</a:t>
            </a:r>
            <a:endParaRPr kumimoji="1" lang="en-US" altLang="ja-JP" sz="1100" dirty="0">
              <a:solidFill>
                <a:schemeClr val="bg1"/>
              </a:solidFill>
              <a:latin typeface="BIZ UDGothic" panose="020B0400000000000000" pitchFamily="49" charset="-128"/>
              <a:ea typeface="BIZ UDGothic" panose="020B0400000000000000" pitchFamily="49" charset="-128"/>
            </a:endParaRPr>
          </a:p>
          <a:p>
            <a:pPr algn="ctr"/>
            <a:endParaRPr kumimoji="1" lang="en-US" altLang="ja-JP" sz="1100" dirty="0">
              <a:solidFill>
                <a:schemeClr val="bg1"/>
              </a:solidFill>
              <a:latin typeface="BIZ UDGothic" panose="020B0400000000000000" pitchFamily="49" charset="-128"/>
              <a:ea typeface="BIZ UDGothic" panose="020B0400000000000000" pitchFamily="49" charset="-128"/>
            </a:endParaRPr>
          </a:p>
        </p:txBody>
      </p:sp>
      <p:pic>
        <p:nvPicPr>
          <p:cNvPr id="107" name="図 106" descr="アイコン, 矢印&#10;&#10;自動的に生成された説明">
            <a:extLst>
              <a:ext uri="{FF2B5EF4-FFF2-40B4-BE49-F238E27FC236}">
                <a16:creationId xmlns:a16="http://schemas.microsoft.com/office/drawing/2014/main" id="{BDF6BC69-35D0-1798-B872-6537C7002412}"/>
              </a:ext>
            </a:extLst>
          </p:cNvPr>
          <p:cNvPicPr>
            <a:picLocks noChangeAspect="1"/>
          </p:cNvPicPr>
          <p:nvPr/>
        </p:nvPicPr>
        <p:blipFill>
          <a:blip r:embed="rId14" cstate="print">
            <a:extLst>
              <a:ext uri="{28A0092B-C50C-407E-A947-70E740481C1C}">
                <a14:useLocalDpi xmlns:a14="http://schemas.microsoft.com/office/drawing/2010/main" val="0"/>
              </a:ext>
            </a:extLst>
          </a:blip>
          <a:srcRect r="62534" b="66172"/>
          <a:stretch/>
        </p:blipFill>
        <p:spPr>
          <a:xfrm>
            <a:off x="1742141" y="8867786"/>
            <a:ext cx="206693" cy="180000"/>
          </a:xfrm>
          <a:prstGeom prst="rect">
            <a:avLst/>
          </a:prstGeom>
          <a:solidFill>
            <a:schemeClr val="tx2">
              <a:lumMod val="50000"/>
            </a:schemeClr>
          </a:solidFill>
        </p:spPr>
      </p:pic>
      <p:sp>
        <p:nvSpPr>
          <p:cNvPr id="108" name="角丸四角形 53">
            <a:extLst>
              <a:ext uri="{FF2B5EF4-FFF2-40B4-BE49-F238E27FC236}">
                <a16:creationId xmlns:a16="http://schemas.microsoft.com/office/drawing/2014/main" id="{920A9C7F-6EB7-91B2-72E5-179E609A5150}"/>
              </a:ext>
            </a:extLst>
          </p:cNvPr>
          <p:cNvSpPr/>
          <p:nvPr/>
        </p:nvSpPr>
        <p:spPr>
          <a:xfrm>
            <a:off x="1967973" y="8718555"/>
            <a:ext cx="228037" cy="445383"/>
          </a:xfrm>
          <a:prstGeom prst="round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9" name="テキスト ボックス 108">
            <a:extLst>
              <a:ext uri="{FF2B5EF4-FFF2-40B4-BE49-F238E27FC236}">
                <a16:creationId xmlns:a16="http://schemas.microsoft.com/office/drawing/2014/main" id="{BF1C9E2C-8633-991B-D237-AB2B30E3AB6B}"/>
              </a:ext>
            </a:extLst>
          </p:cNvPr>
          <p:cNvSpPr txBox="1"/>
          <p:nvPr/>
        </p:nvSpPr>
        <p:spPr>
          <a:xfrm>
            <a:off x="1978197" y="8713632"/>
            <a:ext cx="228037" cy="600164"/>
          </a:xfrm>
          <a:prstGeom prst="rect">
            <a:avLst/>
          </a:prstGeom>
          <a:noFill/>
        </p:spPr>
        <p:txBody>
          <a:bodyPr wrap="square" rtlCol="0">
            <a:spAutoFit/>
          </a:bodyPr>
          <a:lstStyle/>
          <a:p>
            <a:pPr algn="ctr"/>
            <a:r>
              <a:rPr kumimoji="1" lang="ja-JP" altLang="en-US" sz="1100" dirty="0">
                <a:solidFill>
                  <a:schemeClr val="bg1"/>
                </a:solidFill>
                <a:latin typeface="BIZ UDGothic" panose="020B0400000000000000" pitchFamily="49" charset="-128"/>
                <a:ea typeface="BIZ UDGothic" panose="020B0400000000000000" pitchFamily="49" charset="-128"/>
              </a:rPr>
              <a:t>成</a:t>
            </a:r>
            <a:endParaRPr kumimoji="1" lang="en-US" altLang="ja-JP" sz="1100" dirty="0">
              <a:solidFill>
                <a:schemeClr val="bg1"/>
              </a:solidFill>
              <a:latin typeface="BIZ UDGothic" panose="020B0400000000000000" pitchFamily="49" charset="-128"/>
              <a:ea typeface="BIZ UDGothic" panose="020B0400000000000000" pitchFamily="49" charset="-128"/>
            </a:endParaRPr>
          </a:p>
          <a:p>
            <a:pPr algn="ctr"/>
            <a:r>
              <a:rPr kumimoji="1" lang="ja-JP" altLang="en-US" sz="1100" dirty="0">
                <a:solidFill>
                  <a:schemeClr val="bg1"/>
                </a:solidFill>
                <a:latin typeface="BIZ UDGothic" panose="020B0400000000000000" pitchFamily="49" charset="-128"/>
                <a:ea typeface="BIZ UDGothic" panose="020B0400000000000000" pitchFamily="49" charset="-128"/>
              </a:rPr>
              <a:t>立</a:t>
            </a:r>
            <a:endParaRPr kumimoji="1" lang="en-US" altLang="ja-JP" sz="1100" dirty="0">
              <a:solidFill>
                <a:schemeClr val="bg1"/>
              </a:solidFill>
              <a:latin typeface="BIZ UDGothic" panose="020B0400000000000000" pitchFamily="49" charset="-128"/>
              <a:ea typeface="BIZ UDGothic" panose="020B0400000000000000" pitchFamily="49" charset="-128"/>
            </a:endParaRPr>
          </a:p>
          <a:p>
            <a:pPr algn="ctr"/>
            <a:endParaRPr kumimoji="1" lang="en-US" altLang="ja-JP" sz="1100" dirty="0">
              <a:solidFill>
                <a:schemeClr val="bg1"/>
              </a:solidFill>
              <a:latin typeface="BIZ UDGothic" panose="020B0400000000000000" pitchFamily="49" charset="-128"/>
              <a:ea typeface="BIZ UDGothic" panose="020B0400000000000000" pitchFamily="49" charset="-128"/>
            </a:endParaRPr>
          </a:p>
        </p:txBody>
      </p:sp>
      <p:pic>
        <p:nvPicPr>
          <p:cNvPr id="121" name="図 120" descr="アイコン&#10;&#10;自動的に生成された説明">
            <a:extLst>
              <a:ext uri="{FF2B5EF4-FFF2-40B4-BE49-F238E27FC236}">
                <a16:creationId xmlns:a16="http://schemas.microsoft.com/office/drawing/2014/main" id="{C4DDB0D8-2DBE-D0FC-E078-9167606948AB}"/>
              </a:ext>
            </a:extLst>
          </p:cNvPr>
          <p:cNvPicPr>
            <a:picLocks noChangeAspect="1"/>
          </p:cNvPicPr>
          <p:nvPr/>
        </p:nvPicPr>
        <p:blipFill>
          <a:blip r:embed="rId15" cstate="print">
            <a:extLst>
              <a:ext uri="{28A0092B-C50C-407E-A947-70E740481C1C}">
                <a14:useLocalDpi xmlns:a14="http://schemas.microsoft.com/office/drawing/2010/main" val="0"/>
              </a:ext>
            </a:extLst>
          </a:blip>
          <a:srcRect t="18424" b="18147"/>
          <a:stretch/>
        </p:blipFill>
        <p:spPr>
          <a:xfrm>
            <a:off x="706198" y="9219349"/>
            <a:ext cx="666000" cy="493758"/>
          </a:xfrm>
          <a:prstGeom prst="rect">
            <a:avLst/>
          </a:prstGeom>
        </p:spPr>
      </p:pic>
      <p:pic>
        <p:nvPicPr>
          <p:cNvPr id="123" name="図 122" descr="フェンス が含まれている画像&#10;&#10;自動的に生成された説明">
            <a:extLst>
              <a:ext uri="{FF2B5EF4-FFF2-40B4-BE49-F238E27FC236}">
                <a16:creationId xmlns:a16="http://schemas.microsoft.com/office/drawing/2014/main" id="{9495CBF9-F2EF-5004-203A-1A8F83DD9AA0}"/>
              </a:ext>
            </a:extLst>
          </p:cNvPr>
          <p:cNvPicPr>
            <a:picLocks noChangeAspect="1"/>
          </p:cNvPicPr>
          <p:nvPr/>
        </p:nvPicPr>
        <p:blipFill>
          <a:blip r:embed="rId16" cstate="print">
            <a:extLst>
              <a:ext uri="{28A0092B-C50C-407E-A947-70E740481C1C}">
                <a14:useLocalDpi xmlns:a14="http://schemas.microsoft.com/office/drawing/2010/main" val="0"/>
              </a:ext>
            </a:extLst>
          </a:blip>
          <a:srcRect t="4033" b="3513"/>
          <a:stretch/>
        </p:blipFill>
        <p:spPr>
          <a:xfrm>
            <a:off x="737524" y="8096504"/>
            <a:ext cx="666904" cy="616583"/>
          </a:xfrm>
          <a:prstGeom prst="rect">
            <a:avLst/>
          </a:prstGeom>
        </p:spPr>
      </p:pic>
      <p:sp>
        <p:nvSpPr>
          <p:cNvPr id="124" name="正方形/長方形 123">
            <a:extLst>
              <a:ext uri="{FF2B5EF4-FFF2-40B4-BE49-F238E27FC236}">
                <a16:creationId xmlns:a16="http://schemas.microsoft.com/office/drawing/2014/main" id="{9888D007-E86A-3C6B-2364-81ED37B0B245}"/>
              </a:ext>
            </a:extLst>
          </p:cNvPr>
          <p:cNvSpPr/>
          <p:nvPr/>
        </p:nvSpPr>
        <p:spPr>
          <a:xfrm>
            <a:off x="153391" y="8096504"/>
            <a:ext cx="559455" cy="307777"/>
          </a:xfrm>
          <a:prstGeom prst="rect">
            <a:avLst/>
          </a:prstGeom>
          <a:solidFill>
            <a:srgbClr val="EA5504"/>
          </a:solidFill>
        </p:spPr>
        <p:txBody>
          <a:bodyPr wrap="square">
            <a:spAutoFit/>
          </a:bodyPr>
          <a:lstStyle/>
          <a:p>
            <a:r>
              <a:rPr lang="ja-JP" altLang="en-US" sz="1400" dirty="0">
                <a:solidFill>
                  <a:schemeClr val="bg1"/>
                </a:solidFill>
              </a:rPr>
              <a:t>与党</a:t>
            </a:r>
          </a:p>
        </p:txBody>
      </p:sp>
      <p:sp>
        <p:nvSpPr>
          <p:cNvPr id="125" name="正方形/長方形 124">
            <a:extLst>
              <a:ext uri="{FF2B5EF4-FFF2-40B4-BE49-F238E27FC236}">
                <a16:creationId xmlns:a16="http://schemas.microsoft.com/office/drawing/2014/main" id="{F37D24E5-3C05-BE75-0914-1F348E89F021}"/>
              </a:ext>
            </a:extLst>
          </p:cNvPr>
          <p:cNvSpPr/>
          <p:nvPr/>
        </p:nvSpPr>
        <p:spPr>
          <a:xfrm>
            <a:off x="159867" y="9221894"/>
            <a:ext cx="559455" cy="307777"/>
          </a:xfrm>
          <a:prstGeom prst="rect">
            <a:avLst/>
          </a:prstGeom>
          <a:solidFill>
            <a:srgbClr val="EA5504"/>
          </a:solidFill>
        </p:spPr>
        <p:txBody>
          <a:bodyPr wrap="square">
            <a:spAutoFit/>
          </a:bodyPr>
          <a:lstStyle/>
          <a:p>
            <a:r>
              <a:rPr lang="ja-JP" altLang="en-US" sz="1400" dirty="0">
                <a:solidFill>
                  <a:schemeClr val="bg1"/>
                </a:solidFill>
              </a:rPr>
              <a:t>野党</a:t>
            </a:r>
          </a:p>
        </p:txBody>
      </p:sp>
      <p:sp>
        <p:nvSpPr>
          <p:cNvPr id="127" name="角丸四角形吹き出し 113">
            <a:extLst>
              <a:ext uri="{FF2B5EF4-FFF2-40B4-BE49-F238E27FC236}">
                <a16:creationId xmlns:a16="http://schemas.microsoft.com/office/drawing/2014/main" id="{8414BB76-71EE-5066-C52D-55FC8678D1B6}"/>
              </a:ext>
            </a:extLst>
          </p:cNvPr>
          <p:cNvSpPr/>
          <p:nvPr/>
        </p:nvSpPr>
        <p:spPr>
          <a:xfrm>
            <a:off x="1504001" y="8093965"/>
            <a:ext cx="964390" cy="412815"/>
          </a:xfrm>
          <a:prstGeom prst="wedgeRoundRectCallout">
            <a:avLst>
              <a:gd name="adj1" fmla="val -59286"/>
              <a:gd name="adj2" fmla="val -17980"/>
              <a:gd name="adj3" fmla="val 16667"/>
            </a:avLst>
          </a:prstGeom>
          <a:solidFill>
            <a:srgbClr val="EA5504"/>
          </a:solidFill>
          <a:ln>
            <a:solidFill>
              <a:srgbClr val="EA5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8" name="TextBox 77">
            <a:extLst>
              <a:ext uri="{FF2B5EF4-FFF2-40B4-BE49-F238E27FC236}">
                <a16:creationId xmlns:a16="http://schemas.microsoft.com/office/drawing/2014/main" id="{C1166426-BA27-5975-DCD0-214F30D106EC}"/>
              </a:ext>
            </a:extLst>
          </p:cNvPr>
          <p:cNvSpPr txBox="1"/>
          <p:nvPr/>
        </p:nvSpPr>
        <p:spPr>
          <a:xfrm>
            <a:off x="1542728" y="8150847"/>
            <a:ext cx="879500" cy="276999"/>
          </a:xfrm>
          <a:prstGeom prst="rect">
            <a:avLst/>
          </a:prstGeom>
        </p:spPr>
        <p:txBody>
          <a:bodyPr wrap="square" lIns="0" tIns="0" rIns="0" bIns="0" rtlCol="0" anchor="t">
            <a:spAutoFit/>
          </a:bodyPr>
          <a:lstStyle/>
          <a:p>
            <a:r>
              <a:rPr lang="ja-JP" altLang="en-US" sz="900" b="1" dirty="0">
                <a:solidFill>
                  <a:schemeClr val="bg1"/>
                </a:solidFill>
                <a:latin typeface="BIZ UDゴシック" panose="020B0400000000000000" pitchFamily="49" charset="-128"/>
                <a:ea typeface="BIZ UDゴシック" panose="020B0400000000000000" pitchFamily="49" charset="-128"/>
              </a:rPr>
              <a:t>法案を無事</a:t>
            </a:r>
            <a:endParaRPr lang="en-US" altLang="ja-JP" sz="900" b="1" dirty="0">
              <a:solidFill>
                <a:schemeClr val="bg1"/>
              </a:solidFill>
              <a:latin typeface="BIZ UDゴシック" panose="020B0400000000000000" pitchFamily="49" charset="-128"/>
              <a:ea typeface="BIZ UDゴシック" panose="020B0400000000000000" pitchFamily="49" charset="-128"/>
            </a:endParaRPr>
          </a:p>
          <a:p>
            <a:r>
              <a:rPr lang="ja-JP" altLang="en-US" sz="900" b="1" dirty="0">
                <a:solidFill>
                  <a:schemeClr val="bg1"/>
                </a:solidFill>
                <a:latin typeface="BIZ UDゴシック" panose="020B0400000000000000" pitchFamily="49" charset="-128"/>
                <a:ea typeface="BIZ UDゴシック" panose="020B0400000000000000" pitchFamily="49" charset="-128"/>
              </a:rPr>
              <a:t>成立させたい</a:t>
            </a:r>
            <a:endParaRPr lang="en-US" altLang="ja-JP" sz="900" b="1" dirty="0">
              <a:solidFill>
                <a:schemeClr val="bg1"/>
              </a:solidFill>
              <a:latin typeface="BIZ UDゴシック" panose="020B0400000000000000" pitchFamily="49" charset="-128"/>
              <a:ea typeface="BIZ UDゴシック" panose="020B0400000000000000" pitchFamily="49" charset="-128"/>
            </a:endParaRPr>
          </a:p>
        </p:txBody>
      </p:sp>
      <p:sp>
        <p:nvSpPr>
          <p:cNvPr id="133" name="角丸四角形吹き出し 113">
            <a:extLst>
              <a:ext uri="{FF2B5EF4-FFF2-40B4-BE49-F238E27FC236}">
                <a16:creationId xmlns:a16="http://schemas.microsoft.com/office/drawing/2014/main" id="{8ACE96D2-CB9E-4E44-E31D-70CEF7547398}"/>
              </a:ext>
            </a:extLst>
          </p:cNvPr>
          <p:cNvSpPr/>
          <p:nvPr/>
        </p:nvSpPr>
        <p:spPr>
          <a:xfrm>
            <a:off x="1501016" y="9220455"/>
            <a:ext cx="964390" cy="600164"/>
          </a:xfrm>
          <a:prstGeom prst="wedgeRoundRectCallout">
            <a:avLst>
              <a:gd name="adj1" fmla="val -59286"/>
              <a:gd name="adj2" fmla="val -17980"/>
              <a:gd name="adj3" fmla="val 16667"/>
            </a:avLst>
          </a:prstGeom>
          <a:solidFill>
            <a:srgbClr val="EA5504"/>
          </a:solidFill>
          <a:ln>
            <a:solidFill>
              <a:srgbClr val="EA55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TextBox 77">
            <a:extLst>
              <a:ext uri="{FF2B5EF4-FFF2-40B4-BE49-F238E27FC236}">
                <a16:creationId xmlns:a16="http://schemas.microsoft.com/office/drawing/2014/main" id="{0267C054-551B-1F3F-E01D-E71DC110229E}"/>
              </a:ext>
            </a:extLst>
          </p:cNvPr>
          <p:cNvSpPr txBox="1"/>
          <p:nvPr/>
        </p:nvSpPr>
        <p:spPr>
          <a:xfrm>
            <a:off x="1541408" y="9236645"/>
            <a:ext cx="938996" cy="553998"/>
          </a:xfrm>
          <a:prstGeom prst="rect">
            <a:avLst/>
          </a:prstGeom>
        </p:spPr>
        <p:txBody>
          <a:bodyPr wrap="square" lIns="0" tIns="0" rIns="0" bIns="0" rtlCol="0" anchor="t">
            <a:spAutoFit/>
          </a:bodyPr>
          <a:lstStyle/>
          <a:p>
            <a:r>
              <a:rPr lang="ja-JP" altLang="en-US" sz="900" b="1" dirty="0">
                <a:solidFill>
                  <a:schemeClr val="bg1"/>
                </a:solidFill>
                <a:latin typeface="BIZ UDゴシック" panose="020B0400000000000000" pitchFamily="49" charset="-128"/>
                <a:ea typeface="BIZ UDゴシック" panose="020B0400000000000000" pitchFamily="49" charset="-128"/>
              </a:rPr>
              <a:t>悪い法案は</a:t>
            </a:r>
            <a:endParaRPr lang="en-US" altLang="ja-JP" sz="900" b="1" dirty="0">
              <a:solidFill>
                <a:schemeClr val="bg1"/>
              </a:solidFill>
              <a:latin typeface="BIZ UDゴシック" panose="020B0400000000000000" pitchFamily="49" charset="-128"/>
              <a:ea typeface="BIZ UDゴシック" panose="020B0400000000000000" pitchFamily="49" charset="-128"/>
            </a:endParaRPr>
          </a:p>
          <a:p>
            <a:r>
              <a:rPr lang="ja-JP" altLang="en-US" sz="900" b="1" dirty="0">
                <a:solidFill>
                  <a:schemeClr val="bg1"/>
                </a:solidFill>
                <a:latin typeface="BIZ UDゴシック" panose="020B0400000000000000" pitchFamily="49" charset="-128"/>
                <a:ea typeface="BIZ UDゴシック" panose="020B0400000000000000" pitchFamily="49" charset="-128"/>
              </a:rPr>
              <a:t>反対・修正したいでも多数決で絶対に勝てない</a:t>
            </a:r>
            <a:r>
              <a:rPr lang="en-US" altLang="ja-JP" sz="900" b="1" dirty="0">
                <a:solidFill>
                  <a:schemeClr val="bg1"/>
                </a:solidFill>
                <a:latin typeface="BIZ UDゴシック" panose="020B0400000000000000" pitchFamily="49" charset="-128"/>
                <a:ea typeface="BIZ UDゴシック" panose="020B0400000000000000" pitchFamily="49" charset="-128"/>
              </a:rPr>
              <a:t>…</a:t>
            </a:r>
          </a:p>
        </p:txBody>
      </p:sp>
      <p:sp>
        <p:nvSpPr>
          <p:cNvPr id="140" name="正方形/長方形 139">
            <a:extLst>
              <a:ext uri="{FF2B5EF4-FFF2-40B4-BE49-F238E27FC236}">
                <a16:creationId xmlns:a16="http://schemas.microsoft.com/office/drawing/2014/main" id="{BC7195F1-5ED1-3C36-6A4A-F8108D8E9F40}"/>
              </a:ext>
            </a:extLst>
          </p:cNvPr>
          <p:cNvSpPr/>
          <p:nvPr/>
        </p:nvSpPr>
        <p:spPr>
          <a:xfrm>
            <a:off x="0" y="7759561"/>
            <a:ext cx="2349287" cy="276999"/>
          </a:xfrm>
          <a:prstGeom prst="rect">
            <a:avLst/>
          </a:prstGeom>
        </p:spPr>
        <p:txBody>
          <a:bodyPr wrap="square">
            <a:spAutoFit/>
          </a:bodyPr>
          <a:lstStyle/>
          <a:p>
            <a:r>
              <a:rPr lang="ja-JP" altLang="en-US" sz="1200" b="1" dirty="0">
                <a:latin typeface="BIZ UDGothic" panose="020B0400000000000000" pitchFamily="49" charset="-128"/>
                <a:ea typeface="BIZ UDGothic" panose="020B0400000000000000" pitchFamily="49" charset="-128"/>
              </a:rPr>
              <a:t>（例）法律ができるまで</a:t>
            </a:r>
            <a:endParaRPr lang="en-US" altLang="ja-JP" sz="1200" b="1" dirty="0">
              <a:latin typeface="BIZ UDGothic" panose="020B0400000000000000" pitchFamily="49" charset="-128"/>
              <a:ea typeface="BIZ UDGothic" panose="020B0400000000000000" pitchFamily="49" charset="-128"/>
            </a:endParaRPr>
          </a:p>
        </p:txBody>
      </p:sp>
      <p:sp>
        <p:nvSpPr>
          <p:cNvPr id="141" name="角丸四角形 113">
            <a:extLst>
              <a:ext uri="{FF2B5EF4-FFF2-40B4-BE49-F238E27FC236}">
                <a16:creationId xmlns:a16="http://schemas.microsoft.com/office/drawing/2014/main" id="{50A0AD6B-D400-B614-544E-6BF1E35F5BB8}"/>
              </a:ext>
            </a:extLst>
          </p:cNvPr>
          <p:cNvSpPr/>
          <p:nvPr/>
        </p:nvSpPr>
        <p:spPr>
          <a:xfrm>
            <a:off x="2691530" y="7901918"/>
            <a:ext cx="2207689" cy="1979983"/>
          </a:xfrm>
          <a:prstGeom prst="roundRect">
            <a:avLst>
              <a:gd name="adj" fmla="val 9703"/>
            </a:avLst>
          </a:prstGeom>
          <a:ln>
            <a:solidFill>
              <a:srgbClr val="EA55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2" name="テキスト ボックス 141">
            <a:extLst>
              <a:ext uri="{FF2B5EF4-FFF2-40B4-BE49-F238E27FC236}">
                <a16:creationId xmlns:a16="http://schemas.microsoft.com/office/drawing/2014/main" id="{79D54480-27A7-C2F6-2F4F-DCA5D732393D}"/>
              </a:ext>
            </a:extLst>
          </p:cNvPr>
          <p:cNvSpPr txBox="1"/>
          <p:nvPr/>
        </p:nvSpPr>
        <p:spPr>
          <a:xfrm>
            <a:off x="2716427" y="8913102"/>
            <a:ext cx="2147542" cy="769441"/>
          </a:xfrm>
          <a:prstGeom prst="rect">
            <a:avLst/>
          </a:prstGeom>
          <a:noFill/>
        </p:spPr>
        <p:txBody>
          <a:bodyPr wrap="square" rtlCol="0">
            <a:spAutoFit/>
          </a:bodyPr>
          <a:lstStyle/>
          <a:p>
            <a:pPr algn="just"/>
            <a:r>
              <a:rPr kumimoji="1" lang="en-US" altLang="ja-JP" sz="1100" dirty="0">
                <a:latin typeface="BIZ UDゴシック" panose="020B0400000000000000" pitchFamily="49" charset="-128"/>
                <a:ea typeface="BIZ UDゴシック" panose="020B0400000000000000" pitchFamily="49" charset="-128"/>
              </a:rPr>
              <a:t>2024</a:t>
            </a:r>
            <a:r>
              <a:rPr kumimoji="1" lang="ja-JP" altLang="en-US" sz="1100" dirty="0">
                <a:latin typeface="BIZ UDゴシック" panose="020B0400000000000000" pitchFamily="49" charset="-128"/>
                <a:ea typeface="BIZ UDゴシック" panose="020B0400000000000000" pitchFamily="49" charset="-128"/>
              </a:rPr>
              <a:t>年</a:t>
            </a:r>
            <a:r>
              <a:rPr kumimoji="1" lang="en-US" altLang="ja-JP" sz="1100" dirty="0">
                <a:latin typeface="BIZ UDゴシック" panose="020B0400000000000000" pitchFamily="49" charset="-128"/>
                <a:ea typeface="BIZ UDゴシック" panose="020B0400000000000000" pitchFamily="49" charset="-128"/>
              </a:rPr>
              <a:t>1</a:t>
            </a:r>
            <a:r>
              <a:rPr kumimoji="1" lang="ja-JP" altLang="en-US" sz="1100" dirty="0">
                <a:latin typeface="BIZ UDゴシック" panose="020B0400000000000000" pitchFamily="49" charset="-128"/>
                <a:ea typeface="BIZ UDゴシック" panose="020B0400000000000000" pitchFamily="49" charset="-128"/>
              </a:rPr>
              <a:t>～</a:t>
            </a:r>
            <a:r>
              <a:rPr kumimoji="1" lang="en-US" altLang="ja-JP" sz="1100" dirty="0">
                <a:latin typeface="BIZ UDゴシック" panose="020B0400000000000000" pitchFamily="49" charset="-128"/>
                <a:ea typeface="BIZ UDゴシック" panose="020B0400000000000000" pitchFamily="49" charset="-128"/>
              </a:rPr>
              <a:t>6</a:t>
            </a:r>
            <a:r>
              <a:rPr kumimoji="1" lang="ja-JP" altLang="en-US" sz="1100" dirty="0">
                <a:latin typeface="BIZ UDゴシック" panose="020B0400000000000000" pitchFamily="49" charset="-128"/>
                <a:ea typeface="BIZ UDゴシック" panose="020B0400000000000000" pitchFamily="49" charset="-128"/>
              </a:rPr>
              <a:t>月の通常国会で野党第一党（立憲民主党）は政府が提出した法案・条約に、</a:t>
            </a:r>
            <a:r>
              <a:rPr kumimoji="1" lang="en-US" altLang="ja-JP" sz="1100" dirty="0">
                <a:latin typeface="BIZ UDゴシック" panose="020B0400000000000000" pitchFamily="49" charset="-128"/>
                <a:ea typeface="BIZ UDゴシック" panose="020B0400000000000000" pitchFamily="49" charset="-128"/>
              </a:rPr>
              <a:t>83.3</a:t>
            </a:r>
            <a:r>
              <a:rPr kumimoji="1" lang="ja-JP" altLang="en-US" sz="1100" dirty="0">
                <a:latin typeface="BIZ UDゴシック" panose="020B0400000000000000" pitchFamily="49" charset="-128"/>
                <a:ea typeface="BIZ UDゴシック" panose="020B0400000000000000" pitchFamily="49" charset="-128"/>
              </a:rPr>
              <a:t>％賛成（</a:t>
            </a:r>
            <a:r>
              <a:rPr kumimoji="1" lang="en-US" altLang="ja-JP" sz="1100" dirty="0">
                <a:latin typeface="BIZ UDゴシック" panose="020B0400000000000000" pitchFamily="49" charset="-128"/>
                <a:ea typeface="BIZ UDゴシック" panose="020B0400000000000000" pitchFamily="49" charset="-128"/>
              </a:rPr>
              <a:t>72</a:t>
            </a:r>
            <a:r>
              <a:rPr kumimoji="1" lang="ja-JP" altLang="en-US" sz="1100" dirty="0">
                <a:latin typeface="BIZ UDゴシック" panose="020B0400000000000000" pitchFamily="49" charset="-128"/>
                <a:ea typeface="BIZ UDゴシック" panose="020B0400000000000000" pitchFamily="49" charset="-128"/>
              </a:rPr>
              <a:t>本中</a:t>
            </a:r>
            <a:r>
              <a:rPr kumimoji="1" lang="en-US" altLang="ja-JP" sz="1100" dirty="0">
                <a:latin typeface="BIZ UDゴシック" panose="020B0400000000000000" pitchFamily="49" charset="-128"/>
                <a:ea typeface="BIZ UDゴシック" panose="020B0400000000000000" pitchFamily="49" charset="-128"/>
              </a:rPr>
              <a:t>60</a:t>
            </a:r>
            <a:r>
              <a:rPr kumimoji="1" lang="ja-JP" altLang="en-US" sz="1100" dirty="0">
                <a:latin typeface="BIZ UDゴシック" panose="020B0400000000000000" pitchFamily="49" charset="-128"/>
                <a:ea typeface="BIZ UDゴシック" panose="020B0400000000000000" pitchFamily="49" charset="-128"/>
              </a:rPr>
              <a:t>本賛成）</a:t>
            </a:r>
            <a:endParaRPr kumimoji="1" lang="en-US" altLang="ja-JP" sz="1100" dirty="0">
              <a:latin typeface="BIZ UDゴシック" panose="020B0400000000000000" pitchFamily="49" charset="-128"/>
              <a:ea typeface="BIZ UDゴシック" panose="020B0400000000000000" pitchFamily="49" charset="-128"/>
            </a:endParaRPr>
          </a:p>
        </p:txBody>
      </p:sp>
      <p:sp>
        <p:nvSpPr>
          <p:cNvPr id="143" name="テキスト ボックス 142">
            <a:extLst>
              <a:ext uri="{FF2B5EF4-FFF2-40B4-BE49-F238E27FC236}">
                <a16:creationId xmlns:a16="http://schemas.microsoft.com/office/drawing/2014/main" id="{B2CF1C43-1F05-6804-5796-2FC128906199}"/>
              </a:ext>
            </a:extLst>
          </p:cNvPr>
          <p:cNvSpPr txBox="1"/>
          <p:nvPr/>
        </p:nvSpPr>
        <p:spPr>
          <a:xfrm>
            <a:off x="2708326" y="8641941"/>
            <a:ext cx="2159566" cy="307777"/>
          </a:xfrm>
          <a:prstGeom prst="rect">
            <a:avLst/>
          </a:prstGeom>
          <a:noFill/>
        </p:spPr>
        <p:txBody>
          <a:bodyPr wrap="none" rtlCol="0">
            <a:spAutoFit/>
          </a:bodyPr>
          <a:lstStyle/>
          <a:p>
            <a:pPr algn="ctr"/>
            <a:r>
              <a:rPr kumimoji="1" lang="ja-JP" altLang="en-US" sz="1400" b="1" dirty="0">
                <a:solidFill>
                  <a:srgbClr val="F35404"/>
                </a:solidFill>
                <a:latin typeface="BIZ UDGothic" panose="020B0400000000000000" pitchFamily="49" charset="-128"/>
                <a:ea typeface="BIZ UDGothic" panose="020B0400000000000000" pitchFamily="49" charset="-128"/>
              </a:rPr>
              <a:t>野党第一党も８割は賛成</a:t>
            </a:r>
          </a:p>
        </p:txBody>
      </p:sp>
      <p:sp>
        <p:nvSpPr>
          <p:cNvPr id="144" name="TextBox 77">
            <a:extLst>
              <a:ext uri="{FF2B5EF4-FFF2-40B4-BE49-F238E27FC236}">
                <a16:creationId xmlns:a16="http://schemas.microsoft.com/office/drawing/2014/main" id="{FB88DBFD-3B16-460E-6CE7-5BDCFB5816C5}"/>
              </a:ext>
            </a:extLst>
          </p:cNvPr>
          <p:cNvSpPr txBox="1"/>
          <p:nvPr/>
        </p:nvSpPr>
        <p:spPr>
          <a:xfrm>
            <a:off x="2852515" y="8100326"/>
            <a:ext cx="750234" cy="553998"/>
          </a:xfrm>
          <a:prstGeom prst="rect">
            <a:avLst/>
          </a:prstGeom>
        </p:spPr>
        <p:txBody>
          <a:bodyPr wrap="square" lIns="0" tIns="0" rIns="0" bIns="0" rtlCol="0" anchor="t">
            <a:spAutoFit/>
          </a:bodyPr>
          <a:lstStyle/>
          <a:p>
            <a:r>
              <a:rPr lang="ja-JP" altLang="en-US" b="1" dirty="0">
                <a:latin typeface="Meiryo UI" panose="020B0604030504040204" pitchFamily="34" charset="-128"/>
                <a:ea typeface="Meiryo UI" panose="020B0604030504040204" pitchFamily="34" charset="-128"/>
              </a:rPr>
              <a:t>実は</a:t>
            </a:r>
            <a:r>
              <a:rPr lang="en-US" altLang="ja-JP" b="1" dirty="0">
                <a:latin typeface="Meiryo UI" panose="020B0604030504040204" pitchFamily="34" charset="-128"/>
                <a:ea typeface="Meiryo UI" panose="020B0604030504040204" pitchFamily="34" charset="-128"/>
              </a:rPr>
              <a:t>…</a:t>
            </a:r>
          </a:p>
          <a:p>
            <a:r>
              <a:rPr lang="ja-JP" altLang="en-US" b="1" dirty="0">
                <a:latin typeface="Meiryo UI" panose="020B0604030504040204" pitchFamily="34" charset="-128"/>
                <a:ea typeface="Meiryo UI" panose="020B0604030504040204" pitchFamily="34" charset="-128"/>
              </a:rPr>
              <a:t>賛成率</a:t>
            </a:r>
            <a:endParaRPr lang="en-US" altLang="ja-JP" sz="1200" b="1" dirty="0">
              <a:latin typeface="Meiryo UI" panose="020B0604030504040204" pitchFamily="34" charset="-128"/>
              <a:ea typeface="Meiryo UI" panose="020B0604030504040204" pitchFamily="34" charset="-128"/>
            </a:endParaRPr>
          </a:p>
        </p:txBody>
      </p:sp>
      <p:sp>
        <p:nvSpPr>
          <p:cNvPr id="145" name="TextBox 77">
            <a:extLst>
              <a:ext uri="{FF2B5EF4-FFF2-40B4-BE49-F238E27FC236}">
                <a16:creationId xmlns:a16="http://schemas.microsoft.com/office/drawing/2014/main" id="{AEC43A6C-D6F1-1438-0F31-B9C85B849018}"/>
              </a:ext>
            </a:extLst>
          </p:cNvPr>
          <p:cNvSpPr txBox="1"/>
          <p:nvPr/>
        </p:nvSpPr>
        <p:spPr>
          <a:xfrm>
            <a:off x="3782543" y="8127955"/>
            <a:ext cx="999725" cy="369332"/>
          </a:xfrm>
          <a:prstGeom prst="rect">
            <a:avLst/>
          </a:prstGeom>
        </p:spPr>
        <p:txBody>
          <a:bodyPr wrap="square" lIns="0" tIns="0" rIns="0" bIns="0" rtlCol="0" anchor="t">
            <a:spAutoFit/>
          </a:bodyPr>
          <a:lstStyle/>
          <a:p>
            <a:r>
              <a:rPr lang="en-US" altLang="ja-JP" sz="2400" b="1" dirty="0">
                <a:solidFill>
                  <a:srgbClr val="EA5504"/>
                </a:solidFill>
                <a:latin typeface="Meiryo UI" panose="020B0604030504040204" pitchFamily="34" charset="-128"/>
                <a:ea typeface="Meiryo UI" panose="020B0604030504040204" pitchFamily="34" charset="-128"/>
              </a:rPr>
              <a:t>83.3</a:t>
            </a:r>
            <a:r>
              <a:rPr lang="en-US" altLang="ja-JP" sz="1600" b="1" dirty="0">
                <a:solidFill>
                  <a:srgbClr val="EA5504"/>
                </a:solidFill>
                <a:latin typeface="Meiryo UI" panose="020B0604030504040204" pitchFamily="34" charset="-128"/>
                <a:ea typeface="Meiryo UI" panose="020B0604030504040204" pitchFamily="34" charset="-128"/>
              </a:rPr>
              <a:t>%</a:t>
            </a:r>
          </a:p>
        </p:txBody>
      </p:sp>
      <p:sp>
        <p:nvSpPr>
          <p:cNvPr id="146" name="三角形 48">
            <a:extLst>
              <a:ext uri="{FF2B5EF4-FFF2-40B4-BE49-F238E27FC236}">
                <a16:creationId xmlns:a16="http://schemas.microsoft.com/office/drawing/2014/main" id="{79C87129-3FD2-0000-EDF6-9103EE1AB5A6}"/>
              </a:ext>
            </a:extLst>
          </p:cNvPr>
          <p:cNvSpPr/>
          <p:nvPr/>
        </p:nvSpPr>
        <p:spPr>
          <a:xfrm rot="5400000">
            <a:off x="3563923" y="8262360"/>
            <a:ext cx="197156" cy="103854"/>
          </a:xfrm>
          <a:prstGeom prst="triangle">
            <a:avLst/>
          </a:prstGeom>
          <a:solidFill>
            <a:srgbClr val="EA55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7" name="直線コネクタ 146">
            <a:extLst>
              <a:ext uri="{FF2B5EF4-FFF2-40B4-BE49-F238E27FC236}">
                <a16:creationId xmlns:a16="http://schemas.microsoft.com/office/drawing/2014/main" id="{EE48F995-0AA5-6163-4F44-C9AF72245BB3}"/>
              </a:ext>
            </a:extLst>
          </p:cNvPr>
          <p:cNvCxnSpPr>
            <a:cxnSpLocks/>
          </p:cNvCxnSpPr>
          <p:nvPr/>
        </p:nvCxnSpPr>
        <p:spPr>
          <a:xfrm>
            <a:off x="3777889" y="8530805"/>
            <a:ext cx="942519" cy="0"/>
          </a:xfrm>
          <a:prstGeom prst="line">
            <a:avLst/>
          </a:prstGeom>
          <a:ln w="19050" cmpd="thickThin"/>
        </p:spPr>
        <p:style>
          <a:lnRef idx="1">
            <a:schemeClr val="dk1"/>
          </a:lnRef>
          <a:fillRef idx="0">
            <a:schemeClr val="dk1"/>
          </a:fillRef>
          <a:effectRef idx="0">
            <a:schemeClr val="dk1"/>
          </a:effectRef>
          <a:fontRef idx="minor">
            <a:schemeClr val="tx1"/>
          </a:fontRef>
        </p:style>
      </p:cxnSp>
      <p:sp>
        <p:nvSpPr>
          <p:cNvPr id="149" name="角丸四角形 113">
            <a:extLst>
              <a:ext uri="{FF2B5EF4-FFF2-40B4-BE49-F238E27FC236}">
                <a16:creationId xmlns:a16="http://schemas.microsoft.com/office/drawing/2014/main" id="{B2560B42-04F7-D7B0-9125-F7E82B51376F}"/>
              </a:ext>
            </a:extLst>
          </p:cNvPr>
          <p:cNvSpPr/>
          <p:nvPr/>
        </p:nvSpPr>
        <p:spPr>
          <a:xfrm>
            <a:off x="4980666" y="7894585"/>
            <a:ext cx="2349287" cy="1979983"/>
          </a:xfrm>
          <a:prstGeom prst="roundRect">
            <a:avLst>
              <a:gd name="adj" fmla="val 9703"/>
            </a:avLst>
          </a:prstGeom>
          <a:ln>
            <a:solidFill>
              <a:srgbClr val="EA5504"/>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0" name="テキスト ボックス 149">
            <a:extLst>
              <a:ext uri="{FF2B5EF4-FFF2-40B4-BE49-F238E27FC236}">
                <a16:creationId xmlns:a16="http://schemas.microsoft.com/office/drawing/2014/main" id="{0094F9B9-B8D1-B35A-412F-B22AC6D795D8}"/>
              </a:ext>
            </a:extLst>
          </p:cNvPr>
          <p:cNvSpPr txBox="1"/>
          <p:nvPr/>
        </p:nvSpPr>
        <p:spPr>
          <a:xfrm>
            <a:off x="4989335" y="8912059"/>
            <a:ext cx="2301903" cy="938719"/>
          </a:xfrm>
          <a:prstGeom prst="rect">
            <a:avLst/>
          </a:prstGeom>
          <a:noFill/>
        </p:spPr>
        <p:txBody>
          <a:bodyPr wrap="square" rtlCol="0">
            <a:spAutoFit/>
          </a:bodyPr>
          <a:lstStyle/>
          <a:p>
            <a:pPr algn="just"/>
            <a:r>
              <a:rPr kumimoji="1" lang="ja-JP" altLang="en-US" sz="1100" dirty="0">
                <a:latin typeface="BIZ UDゴシック" panose="020B0400000000000000" pitchFamily="49" charset="-128"/>
                <a:ea typeface="BIZ UDゴシック" panose="020B0400000000000000" pitchFamily="49" charset="-128"/>
              </a:rPr>
              <a:t>マスコミは、視聴率の上がる与党・野党の対立を報道しがち。また、</a:t>
            </a:r>
            <a:r>
              <a:rPr kumimoji="1" lang="en-US" altLang="ja-JP" sz="1100" dirty="0">
                <a:latin typeface="BIZ UDゴシック" panose="020B0400000000000000" pitchFamily="49" charset="-128"/>
                <a:ea typeface="BIZ UDゴシック" panose="020B0400000000000000" pitchFamily="49" charset="-128"/>
              </a:rPr>
              <a:t>SNS</a:t>
            </a:r>
            <a:r>
              <a:rPr kumimoji="1" lang="ja-JP" altLang="en-US" sz="1100" dirty="0">
                <a:latin typeface="BIZ UDゴシック" panose="020B0400000000000000" pitchFamily="49" charset="-128"/>
                <a:ea typeface="BIZ UDゴシック" panose="020B0400000000000000" pitchFamily="49" charset="-128"/>
              </a:rPr>
              <a:t>等で野党は反対ばかりというイメージを広げることで与党のイメージアップを図る人も多い。</a:t>
            </a:r>
            <a:endParaRPr kumimoji="1" lang="en-US" altLang="ja-JP" sz="1100" dirty="0">
              <a:latin typeface="BIZ UDゴシック" panose="020B0400000000000000" pitchFamily="49" charset="-128"/>
              <a:ea typeface="BIZ UDゴシック" panose="020B0400000000000000" pitchFamily="49" charset="-128"/>
            </a:endParaRPr>
          </a:p>
        </p:txBody>
      </p:sp>
      <p:sp>
        <p:nvSpPr>
          <p:cNvPr id="151" name="テキスト ボックス 150">
            <a:extLst>
              <a:ext uri="{FF2B5EF4-FFF2-40B4-BE49-F238E27FC236}">
                <a16:creationId xmlns:a16="http://schemas.microsoft.com/office/drawing/2014/main" id="{2E55A686-49D8-597C-4B79-FE3869C0FD38}"/>
              </a:ext>
            </a:extLst>
          </p:cNvPr>
          <p:cNvSpPr txBox="1"/>
          <p:nvPr/>
        </p:nvSpPr>
        <p:spPr>
          <a:xfrm>
            <a:off x="4972769" y="8641940"/>
            <a:ext cx="2339102" cy="307777"/>
          </a:xfrm>
          <a:prstGeom prst="rect">
            <a:avLst/>
          </a:prstGeom>
          <a:noFill/>
        </p:spPr>
        <p:txBody>
          <a:bodyPr wrap="none" rtlCol="0">
            <a:spAutoFit/>
          </a:bodyPr>
          <a:lstStyle/>
          <a:p>
            <a:pPr algn="ctr"/>
            <a:r>
              <a:rPr kumimoji="1" lang="ja-JP" altLang="en-US" sz="1400" b="1" dirty="0">
                <a:solidFill>
                  <a:srgbClr val="F35404"/>
                </a:solidFill>
                <a:latin typeface="BIZ UDGothic" panose="020B0400000000000000" pitchFamily="49" charset="-128"/>
                <a:ea typeface="BIZ UDGothic" panose="020B0400000000000000" pitchFamily="49" charset="-128"/>
              </a:rPr>
              <a:t>視聴率重視のマスコミ報道</a:t>
            </a:r>
          </a:p>
        </p:txBody>
      </p:sp>
      <p:pic>
        <p:nvPicPr>
          <p:cNvPr id="157" name="図 156" descr="アイコン&#10;&#10;自動的に生成された説明">
            <a:extLst>
              <a:ext uri="{FF2B5EF4-FFF2-40B4-BE49-F238E27FC236}">
                <a16:creationId xmlns:a16="http://schemas.microsoft.com/office/drawing/2014/main" id="{4543E63A-DD46-70A3-483C-83EFE817961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5370833" y="7979496"/>
            <a:ext cx="672970" cy="672970"/>
          </a:xfrm>
          <a:prstGeom prst="rect">
            <a:avLst/>
          </a:prstGeom>
        </p:spPr>
      </p:pic>
      <p:pic>
        <p:nvPicPr>
          <p:cNvPr id="159" name="図 158" descr="アイコン&#10;&#10;自動的に生成された説明">
            <a:extLst>
              <a:ext uri="{FF2B5EF4-FFF2-40B4-BE49-F238E27FC236}">
                <a16:creationId xmlns:a16="http://schemas.microsoft.com/office/drawing/2014/main" id="{7A586B2B-19D7-C5C8-8280-1F39E1554BF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257066" y="7959925"/>
            <a:ext cx="695504" cy="695504"/>
          </a:xfrm>
          <a:prstGeom prst="rect">
            <a:avLst/>
          </a:prstGeom>
        </p:spPr>
      </p:pic>
      <p:sp>
        <p:nvSpPr>
          <p:cNvPr id="36" name="テキスト ボックス 35">
            <a:extLst>
              <a:ext uri="{FF2B5EF4-FFF2-40B4-BE49-F238E27FC236}">
                <a16:creationId xmlns:a16="http://schemas.microsoft.com/office/drawing/2014/main" id="{96860A22-470A-9113-9B83-3BB1D44D231B}"/>
              </a:ext>
            </a:extLst>
          </p:cNvPr>
          <p:cNvSpPr txBox="1"/>
          <p:nvPr/>
        </p:nvSpPr>
        <p:spPr>
          <a:xfrm>
            <a:off x="2716427" y="9605033"/>
            <a:ext cx="2207689" cy="246221"/>
          </a:xfrm>
          <a:prstGeom prst="rect">
            <a:avLst/>
          </a:prstGeom>
          <a:noFill/>
        </p:spPr>
        <p:txBody>
          <a:bodyPr wrap="square" rtlCol="0">
            <a:spAutoFit/>
          </a:bodyPr>
          <a:lstStyle/>
          <a:p>
            <a:pPr algn="just"/>
            <a:r>
              <a:rPr kumimoji="1" lang="ja-JP" altLang="en-US" sz="1000" b="1" dirty="0">
                <a:solidFill>
                  <a:srgbClr val="EA5504"/>
                </a:solidFill>
                <a:latin typeface="BIZ UDゴシック" panose="020B0400000000000000" pitchFamily="49" charset="-128"/>
                <a:ea typeface="BIZ UDゴシック" panose="020B0400000000000000" pitchFamily="49" charset="-128"/>
              </a:rPr>
              <a:t>▶良いものは良い、悪いものは悪い</a:t>
            </a:r>
            <a:endParaRPr kumimoji="1" lang="en-US" altLang="ja-JP" sz="1000" b="1" dirty="0">
              <a:solidFill>
                <a:srgbClr val="EA5504"/>
              </a:solidFill>
              <a:latin typeface="BIZ UDゴシック" panose="020B0400000000000000" pitchFamily="49" charset="-128"/>
              <a:ea typeface="BIZ UDゴシック" panose="020B0400000000000000" pitchFamily="49" charset="-128"/>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0961ABCAD9D4F248A58F0F0BDFE5B5F9" ma:contentTypeVersion="13" ma:contentTypeDescription="新しいドキュメントを作成します。" ma:contentTypeScope="" ma:versionID="162d5a1f2dbf9125c126e96c74460d23">
  <xsd:schema xmlns:xsd="http://www.w3.org/2001/XMLSchema" xmlns:xs="http://www.w3.org/2001/XMLSchema" xmlns:p="http://schemas.microsoft.com/office/2006/metadata/properties" xmlns:ns2="bbd015d1-1fb6-4ff2-9e56-a924d2e6ef07" xmlns:ns3="36b22aac-cebf-46da-a759-5c924adb76a0" targetNamespace="http://schemas.microsoft.com/office/2006/metadata/properties" ma:root="true" ma:fieldsID="a593978580cece1c4c4dca292817214d" ns2:_="" ns3:_="">
    <xsd:import namespace="bbd015d1-1fb6-4ff2-9e56-a924d2e6ef07"/>
    <xsd:import namespace="36b22aac-cebf-46da-a759-5c924adb76a0"/>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d015d1-1fb6-4ff2-9e56-a924d2e6ef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画像タグ" ma:readOnly="false" ma:fieldId="{5cf76f15-5ced-4ddc-b409-7134ff3c332f}" ma:taxonomyMulti="true" ma:sspId="692bdd7a-4870-4664-9f82-b3d85769ff4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6b22aac-cebf-46da-a759-5c924adb76a0"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34eaf73b-22a5-4af5-a909-fe389f58ce6e}" ma:internalName="TaxCatchAll" ma:showField="CatchAllData" ma:web="36b22aac-cebf-46da-a759-5c924adb76a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48C7DB2-B322-456E-83A5-671C3BA1FB2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d015d1-1fb6-4ff2-9e56-a924d2e6ef07"/>
    <ds:schemaRef ds:uri="36b22aac-cebf-46da-a759-5c924adb76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E05BE6-5288-43F3-A40A-2466846BBEC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4426</TotalTime>
  <Words>696</Words>
  <Application>Microsoft Office PowerPoint</Application>
  <PresentationFormat>ユーザー設定</PresentationFormat>
  <Paragraphs>122</Paragraphs>
  <Slides>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BIZ UDゴシック</vt:lpstr>
      <vt:lpstr>HGP創英角ｺﾞｼｯｸUB</vt:lpstr>
      <vt:lpstr>HGS創英角ｺﾞｼｯｸUB</vt:lpstr>
      <vt:lpstr>Noto Sans JP Medium</vt:lpstr>
      <vt:lpstr>HG創英角ｺﾞｼｯｸUB</vt:lpstr>
      <vt:lpstr>Calibri</vt:lpstr>
      <vt:lpstr>Arial</vt:lpstr>
      <vt:lpstr>Meiryo UI</vt:lpstr>
      <vt:lpstr>BIZ UDゴシック</vt:lpstr>
      <vt:lpstr>Rounded M+ Bold</vt:lpstr>
      <vt:lpstr>游ゴシック</vt:lpstr>
      <vt:lpstr>Office Theme</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郡山りょう</dc:title>
  <dc:creator>平田 慎太郎</dc:creator>
  <cp:lastModifiedBy>平田 慎太郎</cp:lastModifiedBy>
  <cp:revision>134</cp:revision>
  <cp:lastPrinted>2024-07-04T02:24:24Z</cp:lastPrinted>
  <dcterms:created xsi:type="dcterms:W3CDTF">2006-08-16T00:00:00Z</dcterms:created>
  <dcterms:modified xsi:type="dcterms:W3CDTF">2024-12-05T01:03:59Z</dcterms:modified>
  <dc:identifier>DAGCijUpT20</dc:identifier>
</cp:coreProperties>
</file>