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7556500" cy="10693400"/>
  <p:notesSz cx="6858000" cy="9144000"/>
  <p:embeddedFontLst>
    <p:embeddedFont>
      <p:font typeface="HG創英角ｺﾞｼｯｸUB" panose="020B0909000000000000" pitchFamily="49" charset="-128"/>
      <p:regular r:id="rId4"/>
    </p:embeddedFont>
    <p:embeddedFont>
      <p:font typeface="Rounded M+ Bold" panose="020B0600070205080204" charset="-128"/>
      <p:regular r:id="rId5"/>
    </p:embeddedFont>
    <p:embeddedFont>
      <p:font typeface="BIZ UDゴシック" panose="020B0400000000000000" pitchFamily="49" charset="-128"/>
      <p:regular r:id="rId6"/>
      <p:bold r:id="rId7"/>
    </p:embeddedFont>
    <p:embeddedFont>
      <p:font typeface="BIZ UDゴシック" panose="020B0400000000000000" pitchFamily="49" charset="-128"/>
      <p:regular r:id="rId6"/>
      <p:bold r:id="rId7"/>
    </p:embeddedFont>
    <p:embeddedFont>
      <p:font typeface="HGP創英角ｺﾞｼｯｸUB" panose="020B0900000000000000" pitchFamily="50" charset="-128"/>
      <p:regular r:id="rId8"/>
    </p:embeddedFont>
    <p:embeddedFont>
      <p:font typeface="HGP創英角ｺﾞｼｯｸUB" panose="020B0900000000000000" pitchFamily="50" charset="-128"/>
      <p:regular r:id="rId8"/>
    </p:embeddedFont>
    <p:embeddedFont>
      <p:font typeface="HGS創英角ｺﾞｼｯｸUB" panose="020B0900000000000000" pitchFamily="50" charset="-128"/>
      <p:regular r:id="rId9"/>
    </p:embeddedFont>
    <p:embeddedFont>
      <p:font typeface="Meiryo UI" panose="020B0604030504040204" pitchFamily="50" charset="-128"/>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5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4578" autoAdjust="0"/>
  </p:normalViewPr>
  <p:slideViewPr>
    <p:cSldViewPr>
      <p:cViewPr varScale="1">
        <p:scale>
          <a:sx n="58" d="100"/>
          <a:sy n="58" d="100"/>
        </p:scale>
        <p:origin x="265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19" Type="http://schemas.openxmlformats.org/officeDocument/2006/relationships/customXml" Target="../customXml/item2.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図 143" descr="スーツを着た男性&#10;&#10;自動的に生成された説明">
            <a:extLst>
              <a:ext uri="{FF2B5EF4-FFF2-40B4-BE49-F238E27FC236}">
                <a16:creationId xmlns:a16="http://schemas.microsoft.com/office/drawing/2014/main" id="{1236EA4D-65D4-4C63-F354-5AE5B6AFA5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7323" y="6815188"/>
            <a:ext cx="1246722" cy="1246722"/>
          </a:xfrm>
          <a:prstGeom prst="rect">
            <a:avLst/>
          </a:prstGeom>
        </p:spPr>
      </p:pic>
      <p:pic>
        <p:nvPicPr>
          <p:cNvPr id="140" name="図 139" descr="QR コード&#10;&#10;自動的に生成された説明">
            <a:extLst>
              <a:ext uri="{FF2B5EF4-FFF2-40B4-BE49-F238E27FC236}">
                <a16:creationId xmlns:a16="http://schemas.microsoft.com/office/drawing/2014/main" id="{62A64A60-64B9-6898-A098-EC97E4A490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9984" y="6615154"/>
            <a:ext cx="624028" cy="624028"/>
          </a:xfrm>
          <a:prstGeom prst="rect">
            <a:avLst/>
          </a:prstGeom>
        </p:spPr>
      </p:pic>
      <p:sp>
        <p:nvSpPr>
          <p:cNvPr id="106" name="正方形/長方形 105">
            <a:extLst>
              <a:ext uri="{FF2B5EF4-FFF2-40B4-BE49-F238E27FC236}">
                <a16:creationId xmlns:a16="http://schemas.microsoft.com/office/drawing/2014/main" id="{1F4B3AFC-5632-28BB-5AF2-F0B379B504AD}"/>
              </a:ext>
            </a:extLst>
          </p:cNvPr>
          <p:cNvSpPr/>
          <p:nvPr/>
        </p:nvSpPr>
        <p:spPr>
          <a:xfrm>
            <a:off x="3753093" y="4654365"/>
            <a:ext cx="3606557" cy="19129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a:extLst>
              <a:ext uri="{FF2B5EF4-FFF2-40B4-BE49-F238E27FC236}">
                <a16:creationId xmlns:a16="http://schemas.microsoft.com/office/drawing/2014/main" id="{C0EA851E-5B29-5881-4463-6C2212C97386}"/>
              </a:ext>
            </a:extLst>
          </p:cNvPr>
          <p:cNvSpPr/>
          <p:nvPr/>
        </p:nvSpPr>
        <p:spPr>
          <a:xfrm>
            <a:off x="228920" y="4651084"/>
            <a:ext cx="3403114" cy="19129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9300B8AD-5A33-48FB-1AF7-F28B0D816325}"/>
              </a:ext>
            </a:extLst>
          </p:cNvPr>
          <p:cNvSpPr/>
          <p:nvPr/>
        </p:nvSpPr>
        <p:spPr>
          <a:xfrm>
            <a:off x="237370" y="4648816"/>
            <a:ext cx="1731557" cy="392255"/>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Group 2"/>
          <p:cNvGrpSpPr/>
          <p:nvPr/>
        </p:nvGrpSpPr>
        <p:grpSpPr>
          <a:xfrm>
            <a:off x="0" y="0"/>
            <a:ext cx="7560000" cy="1311871"/>
            <a:chOff x="0" y="0"/>
            <a:chExt cx="2709333" cy="396361"/>
          </a:xfrm>
        </p:grpSpPr>
        <p:sp>
          <p:nvSpPr>
            <p:cNvPr id="3" name="Freeform 3"/>
            <p:cNvSpPr/>
            <p:nvPr/>
          </p:nvSpPr>
          <p:spPr>
            <a:xfrm>
              <a:off x="0" y="0"/>
              <a:ext cx="2709333" cy="396361"/>
            </a:xfrm>
            <a:custGeom>
              <a:avLst/>
              <a:gdLst/>
              <a:ahLst/>
              <a:cxnLst/>
              <a:rect l="l" t="t" r="r" b="b"/>
              <a:pathLst>
                <a:path w="2709333" h="396361">
                  <a:moveTo>
                    <a:pt x="0" y="0"/>
                  </a:moveTo>
                  <a:lnTo>
                    <a:pt x="2709333" y="0"/>
                  </a:lnTo>
                  <a:lnTo>
                    <a:pt x="2709333" y="396361"/>
                  </a:lnTo>
                  <a:lnTo>
                    <a:pt x="0" y="396361"/>
                  </a:lnTo>
                  <a:close/>
                </a:path>
              </a:pathLst>
            </a:custGeom>
            <a:solidFill>
              <a:srgbClr val="EA5504"/>
            </a:solidFill>
          </p:spPr>
          <p:txBody>
            <a:bodyPr/>
            <a:lstStyle/>
            <a:p>
              <a:endParaRPr lang="ja-JP" altLang="en-US"/>
            </a:p>
          </p:txBody>
        </p:sp>
        <p:sp>
          <p:nvSpPr>
            <p:cNvPr id="4" name="TextBox 4"/>
            <p:cNvSpPr txBox="1"/>
            <p:nvPr/>
          </p:nvSpPr>
          <p:spPr>
            <a:xfrm>
              <a:off x="0" y="-28575"/>
              <a:ext cx="2709333" cy="424936"/>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6461612" y="339139"/>
            <a:ext cx="898038" cy="898038"/>
          </a:xfrm>
          <a:custGeom>
            <a:avLst/>
            <a:gdLst/>
            <a:ahLst/>
            <a:cxnLst/>
            <a:rect l="l" t="t" r="r" b="b"/>
            <a:pathLst>
              <a:path w="898038" h="898038">
                <a:moveTo>
                  <a:pt x="0" y="0"/>
                </a:moveTo>
                <a:lnTo>
                  <a:pt x="898038" y="0"/>
                </a:lnTo>
                <a:lnTo>
                  <a:pt x="898038" y="898038"/>
                </a:lnTo>
                <a:lnTo>
                  <a:pt x="0" y="898038"/>
                </a:lnTo>
                <a:lnTo>
                  <a:pt x="0" y="0"/>
                </a:lnTo>
                <a:close/>
              </a:path>
            </a:pathLst>
          </a:custGeom>
          <a:blipFill>
            <a:blip r:embed="rId4" cstate="print">
              <a:extLst>
                <a:ext uri="{28A0092B-C50C-407E-A947-70E740481C1C}">
                  <a14:useLocalDpi xmlns:a14="http://schemas.microsoft.com/office/drawing/2010/main"/>
                </a:ext>
              </a:extLst>
            </a:blip>
            <a:stretch>
              <a:fillRect/>
            </a:stretch>
          </a:blipFill>
        </p:spPr>
        <p:txBody>
          <a:bodyPr/>
          <a:lstStyle/>
          <a:p>
            <a:endParaRPr lang="ja-JP" altLang="en-US"/>
          </a:p>
        </p:txBody>
      </p:sp>
      <p:grpSp>
        <p:nvGrpSpPr>
          <p:cNvPr id="44" name="Group 44"/>
          <p:cNvGrpSpPr/>
          <p:nvPr/>
        </p:nvGrpSpPr>
        <p:grpSpPr>
          <a:xfrm>
            <a:off x="239363" y="1586491"/>
            <a:ext cx="4884235" cy="465576"/>
            <a:chOff x="0" y="0"/>
            <a:chExt cx="1750400" cy="166852"/>
          </a:xfrm>
        </p:grpSpPr>
        <p:sp>
          <p:nvSpPr>
            <p:cNvPr id="45" name="Freeform 45"/>
            <p:cNvSpPr/>
            <p:nvPr/>
          </p:nvSpPr>
          <p:spPr>
            <a:xfrm>
              <a:off x="0" y="0"/>
              <a:ext cx="1462241" cy="166852"/>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endParaRPr lang="ja-JP" altLang="en-US"/>
            </a:p>
          </p:txBody>
        </p:sp>
        <p:sp>
          <p:nvSpPr>
            <p:cNvPr id="46" name="TextBox 46"/>
            <p:cNvSpPr txBox="1"/>
            <p:nvPr/>
          </p:nvSpPr>
          <p:spPr>
            <a:xfrm>
              <a:off x="0" y="66675"/>
              <a:ext cx="1750400" cy="100177"/>
            </a:xfrm>
            <a:prstGeom prst="rect">
              <a:avLst/>
            </a:prstGeom>
          </p:spPr>
          <p:txBody>
            <a:bodyPr lIns="50800" tIns="50800" rIns="50800" bIns="50800" rtlCol="0" anchor="ctr"/>
            <a:lstStyle/>
            <a:p>
              <a:pPr algn="ctr">
                <a:lnSpc>
                  <a:spcPts val="500"/>
                </a:lnSpc>
              </a:pPr>
              <a:endParaRPr/>
            </a:p>
          </p:txBody>
        </p:sp>
      </p:grpSp>
      <p:grpSp>
        <p:nvGrpSpPr>
          <p:cNvPr id="57" name="Group 57"/>
          <p:cNvGrpSpPr/>
          <p:nvPr/>
        </p:nvGrpSpPr>
        <p:grpSpPr>
          <a:xfrm>
            <a:off x="0" y="9950477"/>
            <a:ext cx="7560000" cy="741524"/>
            <a:chOff x="0" y="0"/>
            <a:chExt cx="2709333" cy="204871"/>
          </a:xfrm>
        </p:grpSpPr>
        <p:sp>
          <p:nvSpPr>
            <p:cNvPr id="58" name="Freeform 58"/>
            <p:cNvSpPr/>
            <p:nvPr/>
          </p:nvSpPr>
          <p:spPr>
            <a:xfrm>
              <a:off x="0" y="0"/>
              <a:ext cx="2709333" cy="204871"/>
            </a:xfrm>
            <a:custGeom>
              <a:avLst/>
              <a:gdLst/>
              <a:ahLst/>
              <a:cxnLst/>
              <a:rect l="l" t="t" r="r" b="b"/>
              <a:pathLst>
                <a:path w="2709333" h="204871">
                  <a:moveTo>
                    <a:pt x="0" y="0"/>
                  </a:moveTo>
                  <a:lnTo>
                    <a:pt x="2709333" y="0"/>
                  </a:lnTo>
                  <a:lnTo>
                    <a:pt x="2709333" y="204871"/>
                  </a:lnTo>
                  <a:lnTo>
                    <a:pt x="0" y="204871"/>
                  </a:lnTo>
                  <a:close/>
                </a:path>
              </a:pathLst>
            </a:custGeom>
            <a:solidFill>
              <a:srgbClr val="EA5504"/>
            </a:solidFill>
          </p:spPr>
          <p:txBody>
            <a:bodyPr/>
            <a:lstStyle/>
            <a:p>
              <a:endParaRPr lang="ja-JP" altLang="en-US"/>
            </a:p>
          </p:txBody>
        </p:sp>
        <p:sp>
          <p:nvSpPr>
            <p:cNvPr id="59" name="TextBox 59"/>
            <p:cNvSpPr txBox="1"/>
            <p:nvPr/>
          </p:nvSpPr>
          <p:spPr>
            <a:xfrm>
              <a:off x="0" y="-28575"/>
              <a:ext cx="2709333" cy="233446"/>
            </a:xfrm>
            <a:prstGeom prst="rect">
              <a:avLst/>
            </a:prstGeom>
          </p:spPr>
          <p:txBody>
            <a:bodyPr lIns="50800" tIns="50800" rIns="50800" bIns="50800" rtlCol="0" anchor="ctr"/>
            <a:lstStyle/>
            <a:p>
              <a:pPr algn="ctr">
                <a:lnSpc>
                  <a:spcPts val="1960"/>
                </a:lnSpc>
                <a:spcBef>
                  <a:spcPct val="0"/>
                </a:spcBef>
              </a:pPr>
              <a:endParaRPr/>
            </a:p>
          </p:txBody>
        </p:sp>
      </p:grpSp>
      <p:sp>
        <p:nvSpPr>
          <p:cNvPr id="60" name="Freeform 60"/>
          <p:cNvSpPr/>
          <p:nvPr/>
        </p:nvSpPr>
        <p:spPr>
          <a:xfrm>
            <a:off x="1566171" y="9980733"/>
            <a:ext cx="4427655" cy="516324"/>
          </a:xfrm>
          <a:custGeom>
            <a:avLst/>
            <a:gdLst/>
            <a:ahLst/>
            <a:cxnLst/>
            <a:rect l="l" t="t" r="r" b="b"/>
            <a:pathLst>
              <a:path w="4427655" h="516324">
                <a:moveTo>
                  <a:pt x="0" y="0"/>
                </a:moveTo>
                <a:lnTo>
                  <a:pt x="4427654" y="0"/>
                </a:lnTo>
                <a:lnTo>
                  <a:pt x="4427654" y="516324"/>
                </a:lnTo>
                <a:lnTo>
                  <a:pt x="0" y="516324"/>
                </a:lnTo>
                <a:lnTo>
                  <a:pt x="0" y="0"/>
                </a:lnTo>
                <a:close/>
              </a:path>
            </a:pathLst>
          </a:custGeom>
          <a:blipFill>
            <a:blip r:embed="rId5"/>
            <a:stretch>
              <a:fillRect/>
            </a:stretch>
          </a:blipFill>
        </p:spPr>
        <p:txBody>
          <a:bodyPr/>
          <a:lstStyle/>
          <a:p>
            <a:endParaRPr lang="ja-JP" altLang="en-US"/>
          </a:p>
        </p:txBody>
      </p:sp>
      <p:grpSp>
        <p:nvGrpSpPr>
          <p:cNvPr id="64" name="Group 64"/>
          <p:cNvGrpSpPr/>
          <p:nvPr/>
        </p:nvGrpSpPr>
        <p:grpSpPr>
          <a:xfrm>
            <a:off x="3914461" y="339139"/>
            <a:ext cx="2458318" cy="327637"/>
            <a:chOff x="0" y="0"/>
            <a:chExt cx="881006" cy="117418"/>
          </a:xfrm>
        </p:grpSpPr>
        <p:sp>
          <p:nvSpPr>
            <p:cNvPr id="65" name="Freeform 65"/>
            <p:cNvSpPr/>
            <p:nvPr/>
          </p:nvSpPr>
          <p:spPr>
            <a:xfrm>
              <a:off x="0" y="0"/>
              <a:ext cx="881006" cy="117418"/>
            </a:xfrm>
            <a:custGeom>
              <a:avLst/>
              <a:gdLst/>
              <a:ahLst/>
              <a:cxnLst/>
              <a:rect l="l" t="t" r="r" b="b"/>
              <a:pathLst>
                <a:path w="881006" h="117418">
                  <a:moveTo>
                    <a:pt x="0" y="0"/>
                  </a:moveTo>
                  <a:lnTo>
                    <a:pt x="881006" y="0"/>
                  </a:lnTo>
                  <a:lnTo>
                    <a:pt x="881006" y="117418"/>
                  </a:lnTo>
                  <a:lnTo>
                    <a:pt x="0" y="117418"/>
                  </a:lnTo>
                  <a:close/>
                </a:path>
              </a:pathLst>
            </a:custGeom>
            <a:solidFill>
              <a:srgbClr val="FFFFFF"/>
            </a:solidFill>
          </p:spPr>
          <p:txBody>
            <a:bodyPr/>
            <a:lstStyle/>
            <a:p>
              <a:endParaRPr lang="ja-JP" altLang="en-US"/>
            </a:p>
          </p:txBody>
        </p:sp>
        <p:sp>
          <p:nvSpPr>
            <p:cNvPr id="66" name="TextBox 66"/>
            <p:cNvSpPr txBox="1"/>
            <p:nvPr/>
          </p:nvSpPr>
          <p:spPr>
            <a:xfrm>
              <a:off x="0" y="66675"/>
              <a:ext cx="881006" cy="50743"/>
            </a:xfrm>
            <a:prstGeom prst="rect">
              <a:avLst/>
            </a:prstGeom>
          </p:spPr>
          <p:txBody>
            <a:bodyPr lIns="50800" tIns="50800" rIns="50800" bIns="50800" rtlCol="0" anchor="ctr"/>
            <a:lstStyle/>
            <a:p>
              <a:pPr algn="ctr">
                <a:lnSpc>
                  <a:spcPts val="500"/>
                </a:lnSpc>
              </a:pPr>
              <a:endParaRPr/>
            </a:p>
          </p:txBody>
        </p:sp>
      </p:grpSp>
      <p:sp>
        <p:nvSpPr>
          <p:cNvPr id="67" name="Freeform 67"/>
          <p:cNvSpPr/>
          <p:nvPr/>
        </p:nvSpPr>
        <p:spPr>
          <a:xfrm>
            <a:off x="3969274" y="370834"/>
            <a:ext cx="275947" cy="267366"/>
          </a:xfrm>
          <a:custGeom>
            <a:avLst/>
            <a:gdLst/>
            <a:ahLst/>
            <a:cxnLst/>
            <a:rect l="l" t="t" r="r" b="b"/>
            <a:pathLst>
              <a:path w="275947" h="267366">
                <a:moveTo>
                  <a:pt x="0" y="0"/>
                </a:moveTo>
                <a:lnTo>
                  <a:pt x="275947" y="0"/>
                </a:lnTo>
                <a:lnTo>
                  <a:pt x="275947" y="267366"/>
                </a:lnTo>
                <a:lnTo>
                  <a:pt x="0" y="267366"/>
                </a:lnTo>
                <a:lnTo>
                  <a:pt x="0" y="0"/>
                </a:lnTo>
                <a:close/>
              </a:path>
            </a:pathLst>
          </a:custGeom>
          <a:blipFill>
            <a:blip r:embed="rId6"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68" name="Freeform 68"/>
          <p:cNvSpPr/>
          <p:nvPr/>
        </p:nvSpPr>
        <p:spPr>
          <a:xfrm>
            <a:off x="4319532" y="377563"/>
            <a:ext cx="269002" cy="260637"/>
          </a:xfrm>
          <a:custGeom>
            <a:avLst/>
            <a:gdLst/>
            <a:ahLst/>
            <a:cxnLst/>
            <a:rect l="l" t="t" r="r" b="b"/>
            <a:pathLst>
              <a:path w="269002" h="260637">
                <a:moveTo>
                  <a:pt x="0" y="0"/>
                </a:moveTo>
                <a:lnTo>
                  <a:pt x="269002" y="0"/>
                </a:lnTo>
                <a:lnTo>
                  <a:pt x="269002" y="260637"/>
                </a:lnTo>
                <a:lnTo>
                  <a:pt x="0" y="260637"/>
                </a:lnTo>
                <a:lnTo>
                  <a:pt x="0" y="0"/>
                </a:lnTo>
                <a:close/>
              </a:path>
            </a:pathLst>
          </a:custGeom>
          <a:blipFill>
            <a:blip r:embed="rId7"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69" name="Freeform 69"/>
          <p:cNvSpPr/>
          <p:nvPr/>
        </p:nvSpPr>
        <p:spPr>
          <a:xfrm>
            <a:off x="4667180" y="402404"/>
            <a:ext cx="222153" cy="220012"/>
          </a:xfrm>
          <a:custGeom>
            <a:avLst/>
            <a:gdLst/>
            <a:ahLst/>
            <a:cxnLst/>
            <a:rect l="l" t="t" r="r" b="b"/>
            <a:pathLst>
              <a:path w="222153" h="220012">
                <a:moveTo>
                  <a:pt x="0" y="0"/>
                </a:moveTo>
                <a:lnTo>
                  <a:pt x="222153" y="0"/>
                </a:lnTo>
                <a:lnTo>
                  <a:pt x="222153" y="220013"/>
                </a:lnTo>
                <a:lnTo>
                  <a:pt x="0" y="220013"/>
                </a:lnTo>
                <a:lnTo>
                  <a:pt x="0" y="0"/>
                </a:lnTo>
                <a:close/>
              </a:path>
            </a:pathLst>
          </a:custGeom>
          <a:blipFill>
            <a:blip r:embed="rId8"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70" name="Freeform 70"/>
          <p:cNvSpPr/>
          <p:nvPr/>
        </p:nvSpPr>
        <p:spPr>
          <a:xfrm>
            <a:off x="4967979" y="425665"/>
            <a:ext cx="254309" cy="173491"/>
          </a:xfrm>
          <a:custGeom>
            <a:avLst/>
            <a:gdLst/>
            <a:ahLst/>
            <a:cxnLst/>
            <a:rect l="l" t="t" r="r" b="b"/>
            <a:pathLst>
              <a:path w="254309" h="173491">
                <a:moveTo>
                  <a:pt x="0" y="0"/>
                </a:moveTo>
                <a:lnTo>
                  <a:pt x="254308" y="0"/>
                </a:lnTo>
                <a:lnTo>
                  <a:pt x="254308" y="173491"/>
                </a:lnTo>
                <a:lnTo>
                  <a:pt x="0" y="173491"/>
                </a:lnTo>
                <a:lnTo>
                  <a:pt x="0" y="0"/>
                </a:lnTo>
                <a:close/>
              </a:path>
            </a:pathLst>
          </a:custGeom>
          <a:blipFill>
            <a:blip r:embed="rId9"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71" name="Freeform 71"/>
          <p:cNvSpPr/>
          <p:nvPr/>
        </p:nvSpPr>
        <p:spPr>
          <a:xfrm>
            <a:off x="5300933" y="377563"/>
            <a:ext cx="269002" cy="260637"/>
          </a:xfrm>
          <a:custGeom>
            <a:avLst/>
            <a:gdLst/>
            <a:ahLst/>
            <a:cxnLst/>
            <a:rect l="l" t="t" r="r" b="b"/>
            <a:pathLst>
              <a:path w="269002" h="260637">
                <a:moveTo>
                  <a:pt x="0" y="0"/>
                </a:moveTo>
                <a:lnTo>
                  <a:pt x="269002" y="0"/>
                </a:lnTo>
                <a:lnTo>
                  <a:pt x="269002" y="260637"/>
                </a:lnTo>
                <a:lnTo>
                  <a:pt x="0" y="260637"/>
                </a:lnTo>
                <a:lnTo>
                  <a:pt x="0" y="0"/>
                </a:lnTo>
                <a:close/>
              </a:path>
            </a:pathLst>
          </a:custGeom>
          <a:blipFill>
            <a:blip r:embed="rId10"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72" name="TextBox 72"/>
          <p:cNvSpPr txBox="1"/>
          <p:nvPr/>
        </p:nvSpPr>
        <p:spPr>
          <a:xfrm>
            <a:off x="256813" y="3154888"/>
            <a:ext cx="5197837" cy="667812"/>
          </a:xfrm>
          <a:prstGeom prst="rect">
            <a:avLst/>
          </a:prstGeom>
        </p:spPr>
        <p:txBody>
          <a:bodyPr wrap="square" lIns="0" tIns="0" rIns="0" bIns="0" rtlCol="0" anchor="t">
            <a:spAutoFit/>
          </a:bodyPr>
          <a:lstStyle/>
          <a:p>
            <a:pPr algn="just">
              <a:lnSpc>
                <a:spcPts val="1820"/>
              </a:lnSpc>
            </a:pPr>
            <a:r>
              <a:rPr lang="en-US" sz="1300" dirty="0">
                <a:solidFill>
                  <a:srgbClr val="000000"/>
                </a:solidFill>
                <a:latin typeface="Meiryo UI" panose="020B0604030504040204" pitchFamily="34" charset="-128"/>
                <a:ea typeface="Meiryo UI" panose="020B0604030504040204" pitchFamily="34" charset="-128"/>
              </a:rPr>
              <a:t>これが全国各地で皆様の「現場の声」をお聞きしている中で一番多い課題です。高い品質と信頼性で基幹産業として日本を支えてきた「ものづくり」。</a:t>
            </a:r>
            <a:r>
              <a:rPr lang="en-US" sz="1300" dirty="0" err="1">
                <a:solidFill>
                  <a:srgbClr val="000000"/>
                </a:solidFill>
                <a:latin typeface="Meiryo UI" panose="020B0604030504040204" pitchFamily="34" charset="-128"/>
                <a:ea typeface="Meiryo UI" panose="020B0604030504040204" pitchFamily="34" charset="-128"/>
              </a:rPr>
              <a:t>それを支える人材の確保は喫緊の課題であり、解決しなければ日本の未来に直結します</a:t>
            </a:r>
            <a:r>
              <a:rPr lang="en-US" sz="1300" dirty="0">
                <a:solidFill>
                  <a:srgbClr val="000000"/>
                </a:solidFill>
                <a:latin typeface="Meiryo UI" panose="020B0604030504040204" pitchFamily="34" charset="-128"/>
                <a:ea typeface="Meiryo UI" panose="020B0604030504040204" pitchFamily="34" charset="-128"/>
              </a:rPr>
              <a:t>。</a:t>
            </a:r>
            <a:endParaRPr lang="en-US" sz="1300" dirty="0">
              <a:latin typeface="Meiryo UI" panose="020B0604030504040204" pitchFamily="34" charset="-128"/>
              <a:ea typeface="Meiryo UI" panose="020B0604030504040204" pitchFamily="34" charset="-128"/>
            </a:endParaRPr>
          </a:p>
        </p:txBody>
      </p:sp>
      <p:sp>
        <p:nvSpPr>
          <p:cNvPr id="74" name="TextBox 74"/>
          <p:cNvSpPr txBox="1"/>
          <p:nvPr/>
        </p:nvSpPr>
        <p:spPr>
          <a:xfrm>
            <a:off x="239363" y="241300"/>
            <a:ext cx="2243487" cy="502445"/>
          </a:xfrm>
          <a:prstGeom prst="rect">
            <a:avLst/>
          </a:prstGeom>
        </p:spPr>
        <p:txBody>
          <a:bodyPr wrap="square" lIns="0" tIns="0" rIns="0" bIns="0" rtlCol="0" anchor="t">
            <a:spAutoFit/>
          </a:bodyPr>
          <a:lstStyle/>
          <a:p>
            <a:pPr>
              <a:lnSpc>
                <a:spcPts val="4508"/>
              </a:lnSpc>
            </a:pPr>
            <a:r>
              <a:rPr lang="en-US" sz="3220" dirty="0" err="1">
                <a:solidFill>
                  <a:srgbClr val="FFFFFF"/>
                </a:solidFill>
                <a:latin typeface="HGSSoeiKakugothicUB" panose="020B0900000000000000" pitchFamily="34" charset="-128"/>
                <a:ea typeface="HGSSoeiKakugothicUB" panose="020B0900000000000000" pitchFamily="34" charset="-128"/>
              </a:rPr>
              <a:t>郡山りょう</a:t>
            </a:r>
            <a:endParaRPr lang="en-US" sz="3220" dirty="0">
              <a:solidFill>
                <a:srgbClr val="FFFFFF"/>
              </a:solidFill>
              <a:latin typeface="HGSSoeiKakugothicUB" panose="020B0900000000000000" pitchFamily="34" charset="-128"/>
              <a:ea typeface="HGSSoeiKakugothicUB" panose="020B0900000000000000" pitchFamily="34" charset="-128"/>
            </a:endParaRPr>
          </a:p>
        </p:txBody>
      </p:sp>
      <p:sp>
        <p:nvSpPr>
          <p:cNvPr id="75" name="TextBox 75"/>
          <p:cNvSpPr txBox="1"/>
          <p:nvPr/>
        </p:nvSpPr>
        <p:spPr>
          <a:xfrm>
            <a:off x="239363" y="731008"/>
            <a:ext cx="3742250" cy="502445"/>
          </a:xfrm>
          <a:prstGeom prst="rect">
            <a:avLst/>
          </a:prstGeom>
        </p:spPr>
        <p:txBody>
          <a:bodyPr lIns="0" tIns="0" rIns="0" bIns="0" rtlCol="0" anchor="t">
            <a:spAutoFit/>
          </a:bodyPr>
          <a:lstStyle/>
          <a:p>
            <a:pPr>
              <a:lnSpc>
                <a:spcPts val="4508"/>
              </a:lnSpc>
            </a:pPr>
            <a:r>
              <a:rPr lang="en-US" sz="3220" dirty="0" err="1">
                <a:solidFill>
                  <a:srgbClr val="FFFFFF"/>
                </a:solidFill>
                <a:latin typeface="HGSSoeiKakugothicUB" panose="020B0900000000000000" pitchFamily="34" charset="-128"/>
                <a:ea typeface="HGSSoeiKakugothicUB" panose="020B0900000000000000" pitchFamily="34" charset="-128"/>
              </a:rPr>
              <a:t>マンスリーレポート</a:t>
            </a:r>
            <a:r>
              <a:rPr lang="en-US" sz="3220" dirty="0">
                <a:solidFill>
                  <a:srgbClr val="FFFFFF"/>
                </a:solidFill>
                <a:latin typeface="HGSSoeiKakugothicUB" panose="020B0900000000000000" pitchFamily="34" charset="-128"/>
                <a:ea typeface="HGSSoeiKakugothicUB" panose="020B0900000000000000" pitchFamily="34" charset="-128"/>
              </a:rPr>
              <a:t>  </a:t>
            </a:r>
          </a:p>
        </p:txBody>
      </p:sp>
      <p:sp>
        <p:nvSpPr>
          <p:cNvPr id="76" name="TextBox 76"/>
          <p:cNvSpPr txBox="1"/>
          <p:nvPr/>
        </p:nvSpPr>
        <p:spPr>
          <a:xfrm>
            <a:off x="4145798" y="817165"/>
            <a:ext cx="1983628" cy="424860"/>
          </a:xfrm>
          <a:prstGeom prst="rect">
            <a:avLst/>
          </a:prstGeom>
        </p:spPr>
        <p:txBody>
          <a:bodyPr wrap="square" lIns="0" tIns="0" rIns="0" bIns="0" rtlCol="0" anchor="t">
            <a:spAutoFit/>
          </a:bodyPr>
          <a:lstStyle/>
          <a:p>
            <a:pPr algn="just">
              <a:lnSpc>
                <a:spcPts val="3499"/>
              </a:lnSpc>
            </a:pPr>
            <a:r>
              <a:rPr lang="en-US" sz="2499" b="1" dirty="0">
                <a:solidFill>
                  <a:srgbClr val="FFFFFF"/>
                </a:solidFill>
                <a:latin typeface="BIZ UDGothic" panose="020B0400000000000000" pitchFamily="49" charset="-128"/>
                <a:ea typeface="BIZ UDGothic" panose="020B0400000000000000" pitchFamily="49" charset="-128"/>
              </a:rPr>
              <a:t>2024.6</a:t>
            </a:r>
            <a:r>
              <a:rPr lang="en-US" sz="2499" dirty="0">
                <a:solidFill>
                  <a:srgbClr val="FFFFFF"/>
                </a:solidFill>
                <a:latin typeface="Rounded M+ Bold"/>
                <a:ea typeface="Rounded M+ Bold"/>
              </a:rPr>
              <a:t>月号</a:t>
            </a:r>
          </a:p>
        </p:txBody>
      </p:sp>
      <p:sp>
        <p:nvSpPr>
          <p:cNvPr id="77" name="TextBox 77"/>
          <p:cNvSpPr txBox="1"/>
          <p:nvPr/>
        </p:nvSpPr>
        <p:spPr>
          <a:xfrm>
            <a:off x="261245" y="1594877"/>
            <a:ext cx="4800600" cy="434158"/>
          </a:xfrm>
          <a:prstGeom prst="rect">
            <a:avLst/>
          </a:prstGeom>
        </p:spPr>
        <p:txBody>
          <a:bodyPr lIns="0" tIns="0" rIns="0" bIns="0" rtlCol="0" anchor="t">
            <a:spAutoFit/>
          </a:bodyPr>
          <a:lstStyle/>
          <a:p>
            <a:pPr>
              <a:lnSpc>
                <a:spcPts val="3780"/>
              </a:lnSpc>
            </a:pPr>
            <a:r>
              <a:rPr lang="en-US" sz="2700" dirty="0">
                <a:solidFill>
                  <a:srgbClr val="000000"/>
                </a:solidFill>
                <a:latin typeface="HGPSoeiKakugothicUB" panose="020B0900000000000000" pitchFamily="34" charset="-128"/>
                <a:ea typeface="HGPSoeiKakugothicUB" panose="020B0900000000000000" pitchFamily="34" charset="-128"/>
              </a:rPr>
              <a:t>「</a:t>
            </a:r>
            <a:r>
              <a:rPr lang="en-US" sz="2700" dirty="0" err="1">
                <a:solidFill>
                  <a:srgbClr val="000000"/>
                </a:solidFill>
                <a:latin typeface="HGPSoeiKakugothicUB" panose="020B0900000000000000" pitchFamily="34" charset="-128"/>
                <a:ea typeface="HGPSoeiKakugothicUB" panose="020B0900000000000000" pitchFamily="34" charset="-128"/>
              </a:rPr>
              <a:t>現場の声」で一番多い課題</a:t>
            </a:r>
            <a:endParaRPr lang="en-US" sz="2700" dirty="0">
              <a:solidFill>
                <a:srgbClr val="000000"/>
              </a:solidFill>
              <a:latin typeface="HGPSoeiKakugothicUB" panose="020B0900000000000000" pitchFamily="34" charset="-128"/>
              <a:ea typeface="HGPSoeiKakugothicUB" panose="020B0900000000000000" pitchFamily="34" charset="-128"/>
            </a:endParaRPr>
          </a:p>
        </p:txBody>
      </p:sp>
      <p:sp>
        <p:nvSpPr>
          <p:cNvPr id="88" name="TextBox 88"/>
          <p:cNvSpPr txBox="1"/>
          <p:nvPr/>
        </p:nvSpPr>
        <p:spPr>
          <a:xfrm>
            <a:off x="5646135" y="352996"/>
            <a:ext cx="615202" cy="269304"/>
          </a:xfrm>
          <a:prstGeom prst="rect">
            <a:avLst/>
          </a:prstGeom>
        </p:spPr>
        <p:txBody>
          <a:bodyPr lIns="0" tIns="0" rIns="0" bIns="0" rtlCol="0" anchor="t">
            <a:spAutoFit/>
          </a:bodyPr>
          <a:lstStyle/>
          <a:p>
            <a:pPr>
              <a:lnSpc>
                <a:spcPts val="735"/>
              </a:lnSpc>
            </a:pPr>
            <a:r>
              <a:rPr lang="en-US" sz="700" b="1" dirty="0" err="1">
                <a:solidFill>
                  <a:srgbClr val="000000"/>
                </a:solidFill>
                <a:latin typeface="BIZ UDGothic" panose="020B0400000000000000" pitchFamily="49" charset="-128"/>
                <a:ea typeface="BIZ UDGothic" panose="020B0400000000000000" pitchFamily="49" charset="-128"/>
              </a:rPr>
              <a:t>各SNSは</a:t>
            </a:r>
            <a:endParaRPr lang="en-US" sz="700" b="1" dirty="0">
              <a:solidFill>
                <a:srgbClr val="000000"/>
              </a:solidFill>
              <a:latin typeface="BIZ UDGothic" panose="020B0400000000000000" pitchFamily="49" charset="-128"/>
              <a:ea typeface="BIZ UDGothic" panose="020B0400000000000000" pitchFamily="49" charset="-128"/>
            </a:endParaRPr>
          </a:p>
          <a:p>
            <a:pPr>
              <a:lnSpc>
                <a:spcPts val="735"/>
              </a:lnSpc>
            </a:pPr>
            <a:r>
              <a:rPr lang="en-US" sz="700" b="1" dirty="0" err="1">
                <a:solidFill>
                  <a:srgbClr val="000000"/>
                </a:solidFill>
                <a:latin typeface="BIZ UDGothic" panose="020B0400000000000000" pitchFamily="49" charset="-128"/>
                <a:ea typeface="BIZ UDGothic" panose="020B0400000000000000" pitchFamily="49" charset="-128"/>
              </a:rPr>
              <a:t>公式サイト</a:t>
            </a:r>
            <a:endParaRPr lang="en-US" sz="700" b="1" dirty="0">
              <a:solidFill>
                <a:srgbClr val="000000"/>
              </a:solidFill>
              <a:latin typeface="BIZ UDGothic" panose="020B0400000000000000" pitchFamily="49" charset="-128"/>
              <a:ea typeface="BIZ UDGothic" panose="020B0400000000000000" pitchFamily="49" charset="-128"/>
            </a:endParaRPr>
          </a:p>
          <a:p>
            <a:pPr>
              <a:lnSpc>
                <a:spcPts val="735"/>
              </a:lnSpc>
            </a:pPr>
            <a:r>
              <a:rPr lang="en-US" sz="700" b="1" dirty="0" err="1">
                <a:solidFill>
                  <a:srgbClr val="000000"/>
                </a:solidFill>
                <a:latin typeface="BIZ UDGothic" panose="020B0400000000000000" pitchFamily="49" charset="-128"/>
                <a:ea typeface="BIZ UDGothic" panose="020B0400000000000000" pitchFamily="49" charset="-128"/>
              </a:rPr>
              <a:t>からアクセス</a:t>
            </a:r>
            <a:endParaRPr lang="en-US" sz="700" b="1" dirty="0">
              <a:solidFill>
                <a:srgbClr val="000000"/>
              </a:solidFill>
              <a:latin typeface="BIZ UDGothic" panose="020B0400000000000000" pitchFamily="49" charset="-128"/>
              <a:ea typeface="BIZ UDGothic" panose="020B0400000000000000" pitchFamily="49" charset="-128"/>
            </a:endParaRPr>
          </a:p>
        </p:txBody>
      </p:sp>
      <p:grpSp>
        <p:nvGrpSpPr>
          <p:cNvPr id="89" name="Group 89"/>
          <p:cNvGrpSpPr/>
          <p:nvPr/>
        </p:nvGrpSpPr>
        <p:grpSpPr>
          <a:xfrm rot="-5395183">
            <a:off x="6200795" y="447595"/>
            <a:ext cx="148150" cy="129631"/>
            <a:chOff x="0" y="0"/>
            <a:chExt cx="812800" cy="711200"/>
          </a:xfrm>
        </p:grpSpPr>
        <p:sp>
          <p:nvSpPr>
            <p:cNvPr id="90" name="Freeform 90"/>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EA5504"/>
            </a:solidFill>
          </p:spPr>
          <p:txBody>
            <a:bodyPr/>
            <a:lstStyle/>
            <a:p>
              <a:endParaRPr lang="ja-JP" altLang="en-US"/>
            </a:p>
          </p:txBody>
        </p:sp>
        <p:sp>
          <p:nvSpPr>
            <p:cNvPr id="91" name="TextBox 91"/>
            <p:cNvSpPr txBox="1"/>
            <p:nvPr/>
          </p:nvSpPr>
          <p:spPr>
            <a:xfrm>
              <a:off x="127000" y="117475"/>
              <a:ext cx="558800" cy="263525"/>
            </a:xfrm>
            <a:prstGeom prst="rect">
              <a:avLst/>
            </a:prstGeom>
          </p:spPr>
          <p:txBody>
            <a:bodyPr lIns="50800" tIns="50800" rIns="50800" bIns="50800" rtlCol="0" anchor="ctr"/>
            <a:lstStyle/>
            <a:p>
              <a:pPr algn="ctr">
                <a:lnSpc>
                  <a:spcPts val="500"/>
                </a:lnSpc>
              </a:pPr>
              <a:endParaRPr/>
            </a:p>
          </p:txBody>
        </p:sp>
      </p:grpSp>
      <p:sp>
        <p:nvSpPr>
          <p:cNvPr id="63" name="TextBox 75">
            <a:extLst>
              <a:ext uri="{FF2B5EF4-FFF2-40B4-BE49-F238E27FC236}">
                <a16:creationId xmlns:a16="http://schemas.microsoft.com/office/drawing/2014/main" id="{4D675B25-A4A1-E54C-A5A1-0FB42888A650}"/>
              </a:ext>
            </a:extLst>
          </p:cNvPr>
          <p:cNvSpPr txBox="1"/>
          <p:nvPr/>
        </p:nvSpPr>
        <p:spPr>
          <a:xfrm>
            <a:off x="234062" y="2129920"/>
            <a:ext cx="5525388" cy="967381"/>
          </a:xfrm>
          <a:prstGeom prst="rect">
            <a:avLst/>
          </a:prstGeom>
        </p:spPr>
        <p:txBody>
          <a:bodyPr wrap="square" lIns="0" tIns="0" rIns="0" bIns="0" rtlCol="0" anchor="t">
            <a:spAutoFit/>
          </a:bodyPr>
          <a:lstStyle/>
          <a:p>
            <a:pPr>
              <a:lnSpc>
                <a:spcPts val="4008"/>
              </a:lnSpc>
            </a:pPr>
            <a:r>
              <a:rPr lang="en-US" sz="3220" dirty="0" err="1">
                <a:latin typeface="HGSSoeiKakugothicUB" panose="020B0900000000000000" pitchFamily="34" charset="-128"/>
                <a:ea typeface="HGSSoeiKakugothicUB" panose="020B0900000000000000" pitchFamily="34" charset="-128"/>
              </a:rPr>
              <a:t>ものづくり現場に人が来ない</a:t>
            </a:r>
            <a:endParaRPr lang="en-US" sz="3220" dirty="0">
              <a:latin typeface="HGSSoeiKakugothicUB" panose="020B0900000000000000" pitchFamily="34" charset="-128"/>
              <a:ea typeface="HGSSoeiKakugothicUB" panose="020B0900000000000000" pitchFamily="34" charset="-128"/>
            </a:endParaRPr>
          </a:p>
          <a:p>
            <a:pPr>
              <a:lnSpc>
                <a:spcPts val="4008"/>
              </a:lnSpc>
            </a:pPr>
            <a:r>
              <a:rPr lang="en-US" sz="3220" dirty="0" err="1">
                <a:latin typeface="HGSSoeiKakugothicUB" panose="020B0900000000000000" pitchFamily="34" charset="-128"/>
                <a:ea typeface="HGSSoeiKakugothicUB" panose="020B0900000000000000" pitchFamily="34" charset="-128"/>
              </a:rPr>
              <a:t>来てもすぐに</a:t>
            </a:r>
            <a:r>
              <a:rPr lang="ja-JP" altLang="en-US" sz="3220">
                <a:latin typeface="HGSSoeiKakugothicUB" panose="020B0900000000000000" pitchFamily="34" charset="-128"/>
                <a:ea typeface="HGSSoeiKakugothicUB" panose="020B0900000000000000" pitchFamily="34" charset="-128"/>
              </a:rPr>
              <a:t>離れてしまう</a:t>
            </a:r>
            <a:r>
              <a:rPr lang="en-US" sz="3220">
                <a:latin typeface="HGSSoeiKakugothicUB" panose="020B0900000000000000" pitchFamily="34" charset="-128"/>
                <a:ea typeface="HGSSoeiKakugothicUB" panose="020B0900000000000000" pitchFamily="34" charset="-128"/>
              </a:rPr>
              <a:t>。</a:t>
            </a:r>
            <a:endParaRPr lang="en-US" sz="3220" dirty="0">
              <a:latin typeface="HGSSoeiKakugothicUB" panose="020B0900000000000000" pitchFamily="34" charset="-128"/>
              <a:ea typeface="HGSSoeiKakugothicUB" panose="020B0900000000000000" pitchFamily="34" charset="-128"/>
            </a:endParaRPr>
          </a:p>
        </p:txBody>
      </p:sp>
      <p:pic>
        <p:nvPicPr>
          <p:cNvPr id="87" name="図 86" descr="スーツを着た男性&#10;&#10;自動的に生成された説明">
            <a:extLst>
              <a:ext uri="{FF2B5EF4-FFF2-40B4-BE49-F238E27FC236}">
                <a16:creationId xmlns:a16="http://schemas.microsoft.com/office/drawing/2014/main" id="{A97C96BE-8543-6E9F-9979-BE776EA559C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6330" y="1342127"/>
            <a:ext cx="2487057" cy="2487057"/>
          </a:xfrm>
          <a:prstGeom prst="rect">
            <a:avLst/>
          </a:prstGeom>
        </p:spPr>
      </p:pic>
      <p:sp>
        <p:nvSpPr>
          <p:cNvPr id="93" name="Freeform 45">
            <a:extLst>
              <a:ext uri="{FF2B5EF4-FFF2-40B4-BE49-F238E27FC236}">
                <a16:creationId xmlns:a16="http://schemas.microsoft.com/office/drawing/2014/main" id="{D733E1B3-A86D-8945-D77A-4C822A406DF3}"/>
              </a:ext>
            </a:extLst>
          </p:cNvPr>
          <p:cNvSpPr/>
          <p:nvPr/>
        </p:nvSpPr>
        <p:spPr>
          <a:xfrm>
            <a:off x="228920" y="4010639"/>
            <a:ext cx="2476519" cy="465576"/>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endParaRPr lang="ja-JP" altLang="en-US"/>
          </a:p>
        </p:txBody>
      </p:sp>
      <p:sp>
        <p:nvSpPr>
          <p:cNvPr id="95" name="TextBox 77">
            <a:extLst>
              <a:ext uri="{FF2B5EF4-FFF2-40B4-BE49-F238E27FC236}">
                <a16:creationId xmlns:a16="http://schemas.microsoft.com/office/drawing/2014/main" id="{B7411783-1D57-49D6-8190-88BD76902E84}"/>
              </a:ext>
            </a:extLst>
          </p:cNvPr>
          <p:cNvSpPr txBox="1"/>
          <p:nvPr/>
        </p:nvSpPr>
        <p:spPr>
          <a:xfrm>
            <a:off x="256812" y="4005111"/>
            <a:ext cx="2454639" cy="423899"/>
          </a:xfrm>
          <a:prstGeom prst="rect">
            <a:avLst/>
          </a:prstGeom>
        </p:spPr>
        <p:txBody>
          <a:bodyPr wrap="square" lIns="0" tIns="0" rIns="0" bIns="0" rtlCol="0" anchor="t">
            <a:spAutoFit/>
          </a:bodyPr>
          <a:lstStyle/>
          <a:p>
            <a:pPr>
              <a:lnSpc>
                <a:spcPts val="3780"/>
              </a:lnSpc>
            </a:pPr>
            <a:r>
              <a:rPr lang="en-US" sz="2700" dirty="0" err="1">
                <a:solidFill>
                  <a:srgbClr val="000000"/>
                </a:solidFill>
                <a:latin typeface="HGPSoeiKakugothicUB" panose="020B0900000000000000" pitchFamily="34" charset="-128"/>
                <a:ea typeface="HGPSoeiKakugothicUB" panose="020B0900000000000000" pitchFamily="34" charset="-128"/>
              </a:rPr>
              <a:t>人手不足の現状</a:t>
            </a:r>
            <a:endParaRPr lang="en-US" sz="2700" dirty="0">
              <a:solidFill>
                <a:srgbClr val="000000"/>
              </a:solidFill>
              <a:latin typeface="HGPSoeiKakugothicUB" panose="020B0900000000000000" pitchFamily="34" charset="-128"/>
              <a:ea typeface="HGPSoeiKakugothicUB" panose="020B0900000000000000" pitchFamily="34" charset="-128"/>
            </a:endParaRPr>
          </a:p>
        </p:txBody>
      </p:sp>
      <p:sp>
        <p:nvSpPr>
          <p:cNvPr id="96" name="TextBox 77">
            <a:extLst>
              <a:ext uri="{FF2B5EF4-FFF2-40B4-BE49-F238E27FC236}">
                <a16:creationId xmlns:a16="http://schemas.microsoft.com/office/drawing/2014/main" id="{F6252D91-AAF3-5DD4-448B-85D3CF013B3B}"/>
              </a:ext>
            </a:extLst>
          </p:cNvPr>
          <p:cNvSpPr txBox="1"/>
          <p:nvPr/>
        </p:nvSpPr>
        <p:spPr>
          <a:xfrm>
            <a:off x="278555" y="4584648"/>
            <a:ext cx="1692639" cy="423899"/>
          </a:xfrm>
          <a:prstGeom prst="rect">
            <a:avLst/>
          </a:prstGeom>
        </p:spPr>
        <p:txBody>
          <a:bodyPr wrap="square" lIns="0" tIns="0" rIns="0" bIns="0" rtlCol="0" anchor="t">
            <a:spAutoFit/>
          </a:bodyPr>
          <a:lstStyle/>
          <a:p>
            <a:pPr>
              <a:lnSpc>
                <a:spcPts val="3780"/>
              </a:lnSpc>
            </a:pPr>
            <a:r>
              <a:rPr lang="en-US" sz="2000" dirty="0" err="1">
                <a:solidFill>
                  <a:schemeClr val="bg1"/>
                </a:solidFill>
                <a:latin typeface="HGPSoeiKakugothicUB" panose="020B0900000000000000" pitchFamily="34" charset="-128"/>
                <a:ea typeface="HGPSoeiKakugothicUB" panose="020B0900000000000000" pitchFamily="34" charset="-128"/>
              </a:rPr>
              <a:t>有効求人倍率</a:t>
            </a:r>
            <a:endParaRPr lang="en-US" sz="2000" dirty="0">
              <a:solidFill>
                <a:schemeClr val="bg1"/>
              </a:solidFill>
              <a:latin typeface="HGPSoeiKakugothicUB" panose="020B0900000000000000" pitchFamily="34" charset="-128"/>
              <a:ea typeface="HGPSoeiKakugothicUB" panose="020B0900000000000000" pitchFamily="34" charset="-128"/>
            </a:endParaRPr>
          </a:p>
        </p:txBody>
      </p:sp>
      <p:sp>
        <p:nvSpPr>
          <p:cNvPr id="98" name="TextBox 77">
            <a:extLst>
              <a:ext uri="{FF2B5EF4-FFF2-40B4-BE49-F238E27FC236}">
                <a16:creationId xmlns:a16="http://schemas.microsoft.com/office/drawing/2014/main" id="{4E490E72-5C87-195E-6937-01AB69A68E09}"/>
              </a:ext>
            </a:extLst>
          </p:cNvPr>
          <p:cNvSpPr txBox="1"/>
          <p:nvPr/>
        </p:nvSpPr>
        <p:spPr>
          <a:xfrm>
            <a:off x="560883" y="5014950"/>
            <a:ext cx="2803722" cy="487313"/>
          </a:xfrm>
          <a:prstGeom prst="rect">
            <a:avLst/>
          </a:prstGeom>
        </p:spPr>
        <p:txBody>
          <a:bodyPr wrap="square" lIns="0" tIns="0" rIns="0" bIns="0" rtlCol="0" anchor="t">
            <a:spAutoFit/>
          </a:bodyPr>
          <a:lstStyle/>
          <a:p>
            <a:pPr>
              <a:lnSpc>
                <a:spcPts val="3780"/>
              </a:lnSpc>
            </a:pPr>
            <a:r>
              <a:rPr lang="en-US" sz="2000" dirty="0">
                <a:solidFill>
                  <a:srgbClr val="000000"/>
                </a:solidFill>
                <a:latin typeface="HGPSoeiKakugothicUB" panose="020B0900000000000000" pitchFamily="34" charset="-128"/>
                <a:ea typeface="HGPSoeiKakugothicUB" panose="020B0900000000000000" pitchFamily="34" charset="-128"/>
              </a:rPr>
              <a:t>全体平均：約</a:t>
            </a:r>
            <a:r>
              <a:rPr lang="en-US" sz="3200" dirty="0">
                <a:solidFill>
                  <a:srgbClr val="000000"/>
                </a:solidFill>
                <a:latin typeface="HGPSoeiKakugothicUB" panose="020B0900000000000000" pitchFamily="34" charset="-128"/>
                <a:ea typeface="HGPSoeiKakugothicUB" panose="020B0900000000000000" pitchFamily="34" charset="-128"/>
              </a:rPr>
              <a:t>1.27</a:t>
            </a:r>
            <a:r>
              <a:rPr lang="en-US" sz="2000" dirty="0">
                <a:solidFill>
                  <a:srgbClr val="000000"/>
                </a:solidFill>
                <a:latin typeface="HGPSoeiKakugothicUB" panose="020B0900000000000000" pitchFamily="34" charset="-128"/>
                <a:ea typeface="HGPSoeiKakugothicUB" panose="020B0900000000000000" pitchFamily="34" charset="-128"/>
              </a:rPr>
              <a:t>倍</a:t>
            </a:r>
          </a:p>
        </p:txBody>
      </p:sp>
      <p:sp>
        <p:nvSpPr>
          <p:cNvPr id="99" name="TextBox 77">
            <a:extLst>
              <a:ext uri="{FF2B5EF4-FFF2-40B4-BE49-F238E27FC236}">
                <a16:creationId xmlns:a16="http://schemas.microsoft.com/office/drawing/2014/main" id="{E21BB8DB-94A5-E99E-459A-6789350C9718}"/>
              </a:ext>
            </a:extLst>
          </p:cNvPr>
          <p:cNvSpPr txBox="1"/>
          <p:nvPr/>
        </p:nvSpPr>
        <p:spPr>
          <a:xfrm>
            <a:off x="654051" y="5442037"/>
            <a:ext cx="2486432" cy="487313"/>
          </a:xfrm>
          <a:prstGeom prst="rect">
            <a:avLst/>
          </a:prstGeom>
        </p:spPr>
        <p:txBody>
          <a:bodyPr wrap="square" lIns="0" tIns="0" rIns="0" bIns="0" rtlCol="0" anchor="t">
            <a:spAutoFit/>
          </a:bodyPr>
          <a:lstStyle/>
          <a:p>
            <a:pPr>
              <a:lnSpc>
                <a:spcPts val="3780"/>
              </a:lnSpc>
            </a:pPr>
            <a:r>
              <a:rPr lang="ja-JP" altLang="en-US" sz="2000">
                <a:solidFill>
                  <a:srgbClr val="000000"/>
                </a:solidFill>
                <a:latin typeface="HGPSoeiKakugothicUB" panose="020B0900000000000000" pitchFamily="34" charset="-128"/>
                <a:ea typeface="HGPSoeiKakugothicUB" panose="020B0900000000000000" pitchFamily="34" charset="-128"/>
              </a:rPr>
              <a:t>　</a:t>
            </a:r>
            <a:r>
              <a:rPr lang="en-US" sz="2000" dirty="0">
                <a:solidFill>
                  <a:srgbClr val="EA5504"/>
                </a:solidFill>
                <a:latin typeface="HGPSoeiKakugothicUB" panose="020B0900000000000000" pitchFamily="34" charset="-128"/>
                <a:ea typeface="HGPSoeiKakugothicUB" panose="020B0900000000000000" pitchFamily="34" charset="-128"/>
              </a:rPr>
              <a:t>製造業：約</a:t>
            </a:r>
            <a:r>
              <a:rPr lang="en-US" sz="3200" dirty="0">
                <a:solidFill>
                  <a:srgbClr val="EA5504"/>
                </a:solidFill>
                <a:latin typeface="HGPSoeiKakugothicUB" panose="020B0900000000000000" pitchFamily="34" charset="-128"/>
                <a:ea typeface="HGPSoeiKakugothicUB" panose="020B0900000000000000" pitchFamily="34" charset="-128"/>
              </a:rPr>
              <a:t>1.74</a:t>
            </a:r>
            <a:r>
              <a:rPr lang="en-US" sz="2000" dirty="0">
                <a:solidFill>
                  <a:srgbClr val="EA5504"/>
                </a:solidFill>
                <a:latin typeface="HGPSoeiKakugothicUB" panose="020B0900000000000000" pitchFamily="34" charset="-128"/>
                <a:ea typeface="HGPSoeiKakugothicUB" panose="020B0900000000000000" pitchFamily="34" charset="-128"/>
              </a:rPr>
              <a:t>倍</a:t>
            </a:r>
          </a:p>
        </p:txBody>
      </p:sp>
      <p:sp>
        <p:nvSpPr>
          <p:cNvPr id="103" name="TextBox 72">
            <a:extLst>
              <a:ext uri="{FF2B5EF4-FFF2-40B4-BE49-F238E27FC236}">
                <a16:creationId xmlns:a16="http://schemas.microsoft.com/office/drawing/2014/main" id="{DE1A6F65-2247-84FA-A0D7-535C20D00822}"/>
              </a:ext>
            </a:extLst>
          </p:cNvPr>
          <p:cNvSpPr txBox="1"/>
          <p:nvPr/>
        </p:nvSpPr>
        <p:spPr>
          <a:xfrm>
            <a:off x="278556" y="6045019"/>
            <a:ext cx="3271096" cy="484748"/>
          </a:xfrm>
          <a:prstGeom prst="rect">
            <a:avLst/>
          </a:prstGeom>
        </p:spPr>
        <p:txBody>
          <a:bodyPr wrap="square" lIns="0" tIns="0" rIns="0" bIns="0" rtlCol="0" anchor="t">
            <a:spAutoFit/>
          </a:bodyPr>
          <a:lstStyle/>
          <a:p>
            <a:pPr algn="just"/>
            <a:r>
              <a:rPr lang="en-US" sz="1050" dirty="0">
                <a:solidFill>
                  <a:srgbClr val="000000"/>
                </a:solidFill>
                <a:latin typeface="Meiryo UI" panose="020B0604030504040204" pitchFamily="34" charset="-128"/>
                <a:ea typeface="Meiryo UI" panose="020B0604030504040204" pitchFamily="34" charset="-128"/>
              </a:rPr>
              <a:t>上の数値は、仕事を探している人に対して、何件の求人があるのかを示す</a:t>
            </a:r>
            <a:r>
              <a:rPr lang="en-US" sz="1050" b="1" dirty="0">
                <a:solidFill>
                  <a:srgbClr val="000000"/>
                </a:solidFill>
                <a:latin typeface="Meiryo UI" panose="020B0604030504040204" pitchFamily="34" charset="-128"/>
                <a:ea typeface="Meiryo UI" panose="020B0604030504040204" pitchFamily="34" charset="-128"/>
              </a:rPr>
              <a:t>有効求人倍率</a:t>
            </a:r>
            <a:r>
              <a:rPr lang="en-US" sz="1050" dirty="0">
                <a:solidFill>
                  <a:srgbClr val="000000"/>
                </a:solidFill>
                <a:latin typeface="Meiryo UI" panose="020B0604030504040204" pitchFamily="34" charset="-128"/>
                <a:ea typeface="Meiryo UI" panose="020B0604030504040204" pitchFamily="34" charset="-128"/>
              </a:rPr>
              <a:t>です。全体平均と比べて、製造業は多くの求人があり、人手不足が生じていることがわかります。</a:t>
            </a:r>
            <a:endParaRPr lang="en-US" sz="1050" dirty="0">
              <a:latin typeface="Meiryo UI" panose="020B0604030504040204" pitchFamily="34" charset="-128"/>
              <a:ea typeface="Meiryo UI" panose="020B0604030504040204" pitchFamily="34" charset="-128"/>
            </a:endParaRPr>
          </a:p>
        </p:txBody>
      </p:sp>
      <p:sp>
        <p:nvSpPr>
          <p:cNvPr id="104" name="正方形/長方形 103">
            <a:extLst>
              <a:ext uri="{FF2B5EF4-FFF2-40B4-BE49-F238E27FC236}">
                <a16:creationId xmlns:a16="http://schemas.microsoft.com/office/drawing/2014/main" id="{86B2E00B-F926-79EE-42E5-3C72429A4811}"/>
              </a:ext>
            </a:extLst>
          </p:cNvPr>
          <p:cNvSpPr/>
          <p:nvPr/>
        </p:nvSpPr>
        <p:spPr>
          <a:xfrm>
            <a:off x="3754987" y="4651084"/>
            <a:ext cx="2374440" cy="392255"/>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TextBox 77">
            <a:extLst>
              <a:ext uri="{FF2B5EF4-FFF2-40B4-BE49-F238E27FC236}">
                <a16:creationId xmlns:a16="http://schemas.microsoft.com/office/drawing/2014/main" id="{A807003C-18DD-2D33-0B5A-F21B280B366C}"/>
              </a:ext>
            </a:extLst>
          </p:cNvPr>
          <p:cNvSpPr txBox="1"/>
          <p:nvPr/>
        </p:nvSpPr>
        <p:spPr>
          <a:xfrm>
            <a:off x="3802355" y="4584648"/>
            <a:ext cx="2327072" cy="408766"/>
          </a:xfrm>
          <a:prstGeom prst="rect">
            <a:avLst/>
          </a:prstGeom>
        </p:spPr>
        <p:txBody>
          <a:bodyPr wrap="square" lIns="0" tIns="0" rIns="0" bIns="0" rtlCol="0" anchor="t">
            <a:spAutoFit/>
          </a:bodyPr>
          <a:lstStyle/>
          <a:p>
            <a:pPr>
              <a:lnSpc>
                <a:spcPts val="3780"/>
              </a:lnSpc>
            </a:pPr>
            <a:r>
              <a:rPr lang="en-US" sz="2000" dirty="0" err="1">
                <a:solidFill>
                  <a:schemeClr val="bg1"/>
                </a:solidFill>
                <a:latin typeface="HGPSoeiKakugothicUB" panose="020B0900000000000000" pitchFamily="34" charset="-128"/>
                <a:ea typeface="HGPSoeiKakugothicUB" panose="020B0900000000000000" pitchFamily="34" charset="-128"/>
              </a:rPr>
              <a:t>ものづくり人材の動向</a:t>
            </a:r>
            <a:endParaRPr lang="en-US" sz="2000" dirty="0">
              <a:solidFill>
                <a:schemeClr val="bg1"/>
              </a:solidFill>
              <a:latin typeface="HGPSoeiKakugothicUB" panose="020B0900000000000000" pitchFamily="34" charset="-128"/>
              <a:ea typeface="HGPSoeiKakugothicUB" panose="020B0900000000000000" pitchFamily="34" charset="-128"/>
            </a:endParaRPr>
          </a:p>
        </p:txBody>
      </p:sp>
      <p:sp>
        <p:nvSpPr>
          <p:cNvPr id="107" name="TextBox 72">
            <a:extLst>
              <a:ext uri="{FF2B5EF4-FFF2-40B4-BE49-F238E27FC236}">
                <a16:creationId xmlns:a16="http://schemas.microsoft.com/office/drawing/2014/main" id="{DBCF0F56-08D8-5687-6458-99D60FCE5194}"/>
              </a:ext>
            </a:extLst>
          </p:cNvPr>
          <p:cNvSpPr txBox="1"/>
          <p:nvPr/>
        </p:nvSpPr>
        <p:spPr>
          <a:xfrm>
            <a:off x="621849" y="5912469"/>
            <a:ext cx="2550836" cy="92326"/>
          </a:xfrm>
          <a:prstGeom prst="rect">
            <a:avLst/>
          </a:prstGeom>
        </p:spPr>
        <p:txBody>
          <a:bodyPr wrap="square" lIns="0" tIns="0" rIns="0" bIns="0" rtlCol="0" anchor="t">
            <a:spAutoFit/>
          </a:bodyPr>
          <a:lstStyle/>
          <a:p>
            <a:pPr algn="just"/>
            <a:r>
              <a:rPr lang="ja-JP" altLang="en-US" sz="600" b="0" i="0">
                <a:solidFill>
                  <a:srgbClr val="333333"/>
                </a:solidFill>
                <a:effectLst/>
                <a:latin typeface="Noto Sans JP"/>
              </a:rPr>
              <a:t>「一般職業紹介状況</a:t>
            </a:r>
            <a:r>
              <a:rPr lang="en-US" altLang="ja-JP" sz="600" b="0" i="0" dirty="0">
                <a:solidFill>
                  <a:srgbClr val="333333"/>
                </a:solidFill>
                <a:effectLst/>
                <a:latin typeface="Noto Sans JP"/>
              </a:rPr>
              <a:t>(</a:t>
            </a:r>
            <a:r>
              <a:rPr lang="ja-JP" altLang="en-US" sz="600" b="0" i="0">
                <a:solidFill>
                  <a:srgbClr val="333333"/>
                </a:solidFill>
                <a:effectLst/>
                <a:latin typeface="Noto Sans JP"/>
              </a:rPr>
              <a:t>令和</a:t>
            </a:r>
            <a:r>
              <a:rPr lang="en-US" altLang="ja-JP" sz="600" b="0" i="0" dirty="0">
                <a:solidFill>
                  <a:srgbClr val="333333"/>
                </a:solidFill>
                <a:effectLst/>
                <a:latin typeface="Noto Sans JP"/>
              </a:rPr>
              <a:t>5</a:t>
            </a:r>
            <a:r>
              <a:rPr lang="ja-JP" altLang="en-US" sz="600" b="0" i="0">
                <a:solidFill>
                  <a:srgbClr val="333333"/>
                </a:solidFill>
                <a:effectLst/>
                <a:latin typeface="Noto Sans JP"/>
              </a:rPr>
              <a:t>年</a:t>
            </a:r>
            <a:r>
              <a:rPr lang="en-US" altLang="ja-JP" sz="600" b="0" i="0" dirty="0">
                <a:solidFill>
                  <a:srgbClr val="333333"/>
                </a:solidFill>
                <a:effectLst/>
                <a:latin typeface="Noto Sans JP"/>
              </a:rPr>
              <a:t>12</a:t>
            </a:r>
            <a:r>
              <a:rPr lang="ja-JP" altLang="en-US" sz="600" b="0" i="0">
                <a:solidFill>
                  <a:srgbClr val="333333"/>
                </a:solidFill>
                <a:effectLst/>
                <a:latin typeface="Noto Sans JP"/>
              </a:rPr>
              <a:t>月分及び令和</a:t>
            </a:r>
            <a:r>
              <a:rPr lang="en-US" altLang="ja-JP" sz="600" b="0" i="0" dirty="0">
                <a:solidFill>
                  <a:srgbClr val="333333"/>
                </a:solidFill>
                <a:effectLst/>
                <a:latin typeface="Noto Sans JP"/>
              </a:rPr>
              <a:t>5</a:t>
            </a:r>
            <a:r>
              <a:rPr lang="ja-JP" altLang="en-US" sz="600" b="0" i="0">
                <a:solidFill>
                  <a:srgbClr val="333333"/>
                </a:solidFill>
                <a:effectLst/>
                <a:latin typeface="Noto Sans JP"/>
              </a:rPr>
              <a:t>年分</a:t>
            </a:r>
            <a:r>
              <a:rPr lang="en-US" altLang="ja-JP" sz="600" b="0" i="0" dirty="0">
                <a:solidFill>
                  <a:srgbClr val="333333"/>
                </a:solidFill>
                <a:effectLst/>
                <a:latin typeface="Noto Sans JP"/>
              </a:rPr>
              <a:t>)</a:t>
            </a:r>
            <a:r>
              <a:rPr lang="ja-JP" altLang="en-US" sz="600" b="0" i="0">
                <a:solidFill>
                  <a:srgbClr val="333333"/>
                </a:solidFill>
                <a:effectLst/>
                <a:latin typeface="Noto Sans JP"/>
              </a:rPr>
              <a:t>について」（厚生労働省）</a:t>
            </a:r>
            <a:endParaRPr lang="en-US" sz="500" dirty="0">
              <a:latin typeface="Meiryo UI" panose="020B0604030504040204" pitchFamily="34" charset="-128"/>
              <a:ea typeface="Meiryo UI" panose="020B0604030504040204" pitchFamily="34" charset="-128"/>
            </a:endParaRPr>
          </a:p>
        </p:txBody>
      </p:sp>
      <p:sp>
        <p:nvSpPr>
          <p:cNvPr id="110" name="TextBox 77">
            <a:extLst>
              <a:ext uri="{FF2B5EF4-FFF2-40B4-BE49-F238E27FC236}">
                <a16:creationId xmlns:a16="http://schemas.microsoft.com/office/drawing/2014/main" id="{1BB14D79-6E98-999E-D437-17276FC976F5}"/>
              </a:ext>
            </a:extLst>
          </p:cNvPr>
          <p:cNvSpPr txBox="1"/>
          <p:nvPr/>
        </p:nvSpPr>
        <p:spPr>
          <a:xfrm>
            <a:off x="3981613" y="4868944"/>
            <a:ext cx="2803722" cy="395749"/>
          </a:xfrm>
          <a:prstGeom prst="rect">
            <a:avLst/>
          </a:prstGeom>
        </p:spPr>
        <p:txBody>
          <a:bodyPr wrap="square" lIns="0" tIns="0" rIns="0" bIns="0" rtlCol="0" anchor="t">
            <a:spAutoFit/>
          </a:bodyPr>
          <a:lstStyle/>
          <a:p>
            <a:pPr>
              <a:lnSpc>
                <a:spcPts val="3780"/>
              </a:lnSpc>
            </a:pPr>
            <a:r>
              <a:rPr lang="en-US" sz="1400" dirty="0">
                <a:solidFill>
                  <a:srgbClr val="000000"/>
                </a:solidFill>
                <a:latin typeface="HGPSoeiKakugothicUB" panose="020B0900000000000000" pitchFamily="34" charset="-128"/>
                <a:ea typeface="HGPSoeiKakugothicUB" panose="020B0900000000000000" pitchFamily="34" charset="-128"/>
              </a:rPr>
              <a:t>2002年→2022年の20年間で</a:t>
            </a:r>
          </a:p>
        </p:txBody>
      </p:sp>
      <p:sp>
        <p:nvSpPr>
          <p:cNvPr id="111" name="TextBox 77">
            <a:extLst>
              <a:ext uri="{FF2B5EF4-FFF2-40B4-BE49-F238E27FC236}">
                <a16:creationId xmlns:a16="http://schemas.microsoft.com/office/drawing/2014/main" id="{305AA7F9-99E6-6EFF-DC10-CAB254BDB1D0}"/>
              </a:ext>
            </a:extLst>
          </p:cNvPr>
          <p:cNvSpPr txBox="1"/>
          <p:nvPr/>
        </p:nvSpPr>
        <p:spPr>
          <a:xfrm>
            <a:off x="3987872" y="5172756"/>
            <a:ext cx="3310623" cy="417422"/>
          </a:xfrm>
          <a:prstGeom prst="rect">
            <a:avLst/>
          </a:prstGeom>
        </p:spPr>
        <p:txBody>
          <a:bodyPr wrap="square" lIns="0" tIns="0" rIns="0" bIns="0" rtlCol="0" anchor="t">
            <a:spAutoFit/>
          </a:bodyPr>
          <a:lstStyle/>
          <a:p>
            <a:pPr>
              <a:lnSpc>
                <a:spcPts val="3780"/>
              </a:lnSpc>
            </a:pPr>
            <a:r>
              <a:rPr lang="en-US" sz="1600" dirty="0">
                <a:solidFill>
                  <a:srgbClr val="000000"/>
                </a:solidFill>
                <a:latin typeface="HGPSoeiKakugothicUB" panose="020B0900000000000000" pitchFamily="34" charset="-128"/>
                <a:ea typeface="HGPSoeiKakugothicUB" panose="020B0900000000000000" pitchFamily="34" charset="-128"/>
              </a:rPr>
              <a:t>就業者数：約</a:t>
            </a:r>
            <a:r>
              <a:rPr lang="en-US" sz="2400" dirty="0">
                <a:solidFill>
                  <a:srgbClr val="EA5504"/>
                </a:solidFill>
                <a:latin typeface="HGPSoeiKakugothicUB" panose="020B0900000000000000" pitchFamily="34" charset="-128"/>
                <a:ea typeface="HGPSoeiKakugothicUB" panose="020B0900000000000000" pitchFamily="34" charset="-128"/>
              </a:rPr>
              <a:t>158万人</a:t>
            </a:r>
            <a:r>
              <a:rPr lang="en-US" sz="1600" dirty="0">
                <a:solidFill>
                  <a:srgbClr val="000000"/>
                </a:solidFill>
                <a:latin typeface="HGPSoeiKakugothicUB" panose="020B0900000000000000" pitchFamily="34" charset="-128"/>
                <a:ea typeface="HGPSoeiKakugothicUB" panose="020B0900000000000000" pitchFamily="34" charset="-128"/>
              </a:rPr>
              <a:t>の</a:t>
            </a:r>
            <a:r>
              <a:rPr lang="en-US" sz="2400" dirty="0">
                <a:solidFill>
                  <a:srgbClr val="EA5504"/>
                </a:solidFill>
                <a:latin typeface="HGPSoeiKakugothicUB" panose="020B0900000000000000" pitchFamily="34" charset="-128"/>
                <a:ea typeface="HGPSoeiKakugothicUB" panose="020B0900000000000000" pitchFamily="34" charset="-128"/>
              </a:rPr>
              <a:t>減少</a:t>
            </a:r>
            <a:endParaRPr lang="en-US" sz="1600" dirty="0">
              <a:solidFill>
                <a:srgbClr val="EA5504"/>
              </a:solidFill>
              <a:latin typeface="HGPSoeiKakugothicUB" panose="020B0900000000000000" pitchFamily="34" charset="-128"/>
              <a:ea typeface="HGPSoeiKakugothicUB" panose="020B0900000000000000" pitchFamily="34" charset="-128"/>
            </a:endParaRPr>
          </a:p>
        </p:txBody>
      </p:sp>
      <p:sp>
        <p:nvSpPr>
          <p:cNvPr id="112" name="TextBox 77">
            <a:extLst>
              <a:ext uri="{FF2B5EF4-FFF2-40B4-BE49-F238E27FC236}">
                <a16:creationId xmlns:a16="http://schemas.microsoft.com/office/drawing/2014/main" id="{DA947130-0F83-34A0-8C91-006596B075E8}"/>
              </a:ext>
            </a:extLst>
          </p:cNvPr>
          <p:cNvSpPr txBox="1"/>
          <p:nvPr/>
        </p:nvSpPr>
        <p:spPr>
          <a:xfrm>
            <a:off x="3969698" y="5503054"/>
            <a:ext cx="3310623" cy="426079"/>
          </a:xfrm>
          <a:prstGeom prst="rect">
            <a:avLst/>
          </a:prstGeom>
        </p:spPr>
        <p:txBody>
          <a:bodyPr wrap="square" lIns="0" tIns="0" rIns="0" bIns="0" rtlCol="0" anchor="t">
            <a:spAutoFit/>
          </a:bodyPr>
          <a:lstStyle/>
          <a:p>
            <a:pPr>
              <a:lnSpc>
                <a:spcPts val="3780"/>
              </a:lnSpc>
            </a:pPr>
            <a:r>
              <a:rPr lang="en-US" sz="1600" dirty="0">
                <a:solidFill>
                  <a:srgbClr val="000000"/>
                </a:solidFill>
                <a:latin typeface="HGPSoeiKakugothicUB" panose="020B0900000000000000" pitchFamily="34" charset="-128"/>
                <a:ea typeface="HGPSoeiKakugothicUB" panose="020B0900000000000000" pitchFamily="34" charset="-128"/>
              </a:rPr>
              <a:t>65歳以上の割合：</a:t>
            </a:r>
            <a:r>
              <a:rPr lang="en-US" sz="2400" dirty="0">
                <a:solidFill>
                  <a:srgbClr val="EA5504"/>
                </a:solidFill>
                <a:latin typeface="HGPSoeiKakugothicUB" panose="020B0900000000000000" pitchFamily="34" charset="-128"/>
                <a:ea typeface="HGPSoeiKakugothicUB" panose="020B0900000000000000" pitchFamily="34" charset="-128"/>
              </a:rPr>
              <a:t>4.7%</a:t>
            </a:r>
            <a:r>
              <a:rPr lang="en-US" sz="1600" dirty="0">
                <a:solidFill>
                  <a:srgbClr val="000000"/>
                </a:solidFill>
                <a:latin typeface="HGPSoeiKakugothicUB" panose="020B0900000000000000" pitchFamily="34" charset="-128"/>
                <a:ea typeface="HGPSoeiKakugothicUB" panose="020B0900000000000000" pitchFamily="34" charset="-128"/>
              </a:rPr>
              <a:t>→</a:t>
            </a:r>
            <a:r>
              <a:rPr lang="en-US" sz="2400" dirty="0">
                <a:solidFill>
                  <a:srgbClr val="EA5504"/>
                </a:solidFill>
                <a:latin typeface="HGPSoeiKakugothicUB" panose="020B0900000000000000" pitchFamily="34" charset="-128"/>
                <a:ea typeface="HGPSoeiKakugothicUB" panose="020B0900000000000000" pitchFamily="34" charset="-128"/>
              </a:rPr>
              <a:t>8.7%</a:t>
            </a:r>
            <a:endParaRPr lang="en-US" sz="1600" dirty="0">
              <a:solidFill>
                <a:srgbClr val="EA5504"/>
              </a:solidFill>
              <a:latin typeface="HGPSoeiKakugothicUB" panose="020B0900000000000000" pitchFamily="34" charset="-128"/>
              <a:ea typeface="HGPSoeiKakugothicUB" panose="020B0900000000000000" pitchFamily="34" charset="-128"/>
            </a:endParaRPr>
          </a:p>
        </p:txBody>
      </p:sp>
      <p:sp>
        <p:nvSpPr>
          <p:cNvPr id="113" name="TextBox 72">
            <a:extLst>
              <a:ext uri="{FF2B5EF4-FFF2-40B4-BE49-F238E27FC236}">
                <a16:creationId xmlns:a16="http://schemas.microsoft.com/office/drawing/2014/main" id="{38996FF4-D53A-21F0-1D10-41D371B6ACA7}"/>
              </a:ext>
            </a:extLst>
          </p:cNvPr>
          <p:cNvSpPr txBox="1"/>
          <p:nvPr/>
        </p:nvSpPr>
        <p:spPr>
          <a:xfrm>
            <a:off x="5665671" y="5934712"/>
            <a:ext cx="1468375" cy="92333"/>
          </a:xfrm>
          <a:prstGeom prst="rect">
            <a:avLst/>
          </a:prstGeom>
        </p:spPr>
        <p:txBody>
          <a:bodyPr wrap="square" lIns="0" tIns="0" rIns="0" bIns="0" rtlCol="0" anchor="t">
            <a:spAutoFit/>
          </a:bodyPr>
          <a:lstStyle/>
          <a:p>
            <a:pPr algn="just"/>
            <a:r>
              <a:rPr lang="ja-JP" altLang="en-US" sz="600" b="0" i="0">
                <a:solidFill>
                  <a:srgbClr val="333333"/>
                </a:solidFill>
                <a:effectLst/>
                <a:latin typeface="Noto Sans JP"/>
              </a:rPr>
              <a:t>「</a:t>
            </a:r>
            <a:r>
              <a:rPr lang="en-US" altLang="ja-JP" sz="600" b="0" i="0" dirty="0">
                <a:solidFill>
                  <a:srgbClr val="333333"/>
                </a:solidFill>
                <a:effectLst/>
                <a:latin typeface="Noto Sans JP"/>
              </a:rPr>
              <a:t>2023</a:t>
            </a:r>
            <a:r>
              <a:rPr lang="ja-JP" altLang="en-US" sz="600" b="0" i="0">
                <a:solidFill>
                  <a:srgbClr val="333333"/>
                </a:solidFill>
                <a:effectLst/>
                <a:latin typeface="Noto Sans JP"/>
              </a:rPr>
              <a:t>年度版ものづくり白書」（経済産業省）</a:t>
            </a:r>
            <a:endParaRPr lang="en-US" sz="500" dirty="0">
              <a:latin typeface="Meiryo UI" panose="020B0604030504040204" pitchFamily="34" charset="-128"/>
              <a:ea typeface="Meiryo UI" panose="020B0604030504040204" pitchFamily="34" charset="-128"/>
            </a:endParaRPr>
          </a:p>
        </p:txBody>
      </p:sp>
      <p:sp>
        <p:nvSpPr>
          <p:cNvPr id="114" name="TextBox 72">
            <a:extLst>
              <a:ext uri="{FF2B5EF4-FFF2-40B4-BE49-F238E27FC236}">
                <a16:creationId xmlns:a16="http://schemas.microsoft.com/office/drawing/2014/main" id="{1F4AE2D1-D3A6-B376-C055-DA1E954DB1B5}"/>
              </a:ext>
            </a:extLst>
          </p:cNvPr>
          <p:cNvSpPr txBox="1"/>
          <p:nvPr/>
        </p:nvSpPr>
        <p:spPr>
          <a:xfrm>
            <a:off x="3914462" y="6125810"/>
            <a:ext cx="3271096" cy="323165"/>
          </a:xfrm>
          <a:prstGeom prst="rect">
            <a:avLst/>
          </a:prstGeom>
        </p:spPr>
        <p:txBody>
          <a:bodyPr wrap="square" lIns="0" tIns="0" rIns="0" bIns="0" rtlCol="0" anchor="t">
            <a:spAutoFit/>
          </a:bodyPr>
          <a:lstStyle/>
          <a:p>
            <a:pPr algn="just"/>
            <a:r>
              <a:rPr lang="en-US" sz="1050" dirty="0" err="1">
                <a:solidFill>
                  <a:srgbClr val="000000"/>
                </a:solidFill>
                <a:latin typeface="Meiryo UI" panose="020B0604030504040204" pitchFamily="34" charset="-128"/>
                <a:ea typeface="Meiryo UI" panose="020B0604030504040204" pitchFamily="34" charset="-128"/>
              </a:rPr>
              <a:t>ものづくり白書によると、製造業で働く人が大幅に減少していること、高齢化が進んでいることがわかります</a:t>
            </a:r>
            <a:r>
              <a:rPr lang="en-US" sz="1050" dirty="0">
                <a:solidFill>
                  <a:srgbClr val="000000"/>
                </a:solidFill>
                <a:latin typeface="Meiryo UI" panose="020B0604030504040204" pitchFamily="34" charset="-128"/>
                <a:ea typeface="Meiryo UI" panose="020B0604030504040204" pitchFamily="34" charset="-128"/>
              </a:rPr>
              <a:t>。</a:t>
            </a:r>
            <a:endParaRPr lang="en-US" sz="1050" dirty="0">
              <a:latin typeface="Meiryo UI" panose="020B0604030504040204" pitchFamily="34" charset="-128"/>
              <a:ea typeface="Meiryo UI" panose="020B0604030504040204" pitchFamily="34" charset="-128"/>
            </a:endParaRPr>
          </a:p>
        </p:txBody>
      </p:sp>
      <p:sp>
        <p:nvSpPr>
          <p:cNvPr id="115" name="Freeform 45">
            <a:extLst>
              <a:ext uri="{FF2B5EF4-FFF2-40B4-BE49-F238E27FC236}">
                <a16:creationId xmlns:a16="http://schemas.microsoft.com/office/drawing/2014/main" id="{97FC42D8-7440-1B23-7F33-73AA1051F273}"/>
              </a:ext>
            </a:extLst>
          </p:cNvPr>
          <p:cNvSpPr/>
          <p:nvPr/>
        </p:nvSpPr>
        <p:spPr>
          <a:xfrm>
            <a:off x="222909" y="6719659"/>
            <a:ext cx="4444272" cy="465576"/>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endParaRPr lang="ja-JP" altLang="en-US"/>
          </a:p>
        </p:txBody>
      </p:sp>
      <p:sp>
        <p:nvSpPr>
          <p:cNvPr id="116" name="TextBox 77">
            <a:extLst>
              <a:ext uri="{FF2B5EF4-FFF2-40B4-BE49-F238E27FC236}">
                <a16:creationId xmlns:a16="http://schemas.microsoft.com/office/drawing/2014/main" id="{97CEAEAD-13FA-DBA3-3179-B6650BFCE461}"/>
              </a:ext>
            </a:extLst>
          </p:cNvPr>
          <p:cNvSpPr txBox="1"/>
          <p:nvPr/>
        </p:nvSpPr>
        <p:spPr>
          <a:xfrm>
            <a:off x="250800" y="6714131"/>
            <a:ext cx="4594250" cy="423899"/>
          </a:xfrm>
          <a:prstGeom prst="rect">
            <a:avLst/>
          </a:prstGeom>
        </p:spPr>
        <p:txBody>
          <a:bodyPr wrap="square" lIns="0" tIns="0" rIns="0" bIns="0" rtlCol="0" anchor="t">
            <a:spAutoFit/>
          </a:bodyPr>
          <a:lstStyle/>
          <a:p>
            <a:pPr>
              <a:lnSpc>
                <a:spcPts val="3780"/>
              </a:lnSpc>
            </a:pPr>
            <a:r>
              <a:rPr lang="en-US" sz="2700" dirty="0" err="1">
                <a:solidFill>
                  <a:srgbClr val="000000"/>
                </a:solidFill>
                <a:latin typeface="HGPSoeiKakugothicUB" panose="020B0900000000000000" pitchFamily="34" charset="-128"/>
                <a:ea typeface="HGPSoeiKakugothicUB" panose="020B0900000000000000" pitchFamily="34" charset="-128"/>
              </a:rPr>
              <a:t>解決に向けた郡山りょうの政策</a:t>
            </a:r>
            <a:endParaRPr lang="en-US" sz="2700" dirty="0">
              <a:solidFill>
                <a:srgbClr val="000000"/>
              </a:solidFill>
              <a:latin typeface="HGPSoeiKakugothicUB" panose="020B0900000000000000" pitchFamily="34" charset="-128"/>
              <a:ea typeface="HGPSoeiKakugothicUB" panose="020B0900000000000000" pitchFamily="34" charset="-128"/>
            </a:endParaRPr>
          </a:p>
        </p:txBody>
      </p:sp>
      <p:sp>
        <p:nvSpPr>
          <p:cNvPr id="117" name="TextBox 77">
            <a:extLst>
              <a:ext uri="{FF2B5EF4-FFF2-40B4-BE49-F238E27FC236}">
                <a16:creationId xmlns:a16="http://schemas.microsoft.com/office/drawing/2014/main" id="{6F022642-BE89-C53F-9DC9-F20C01D7A759}"/>
              </a:ext>
            </a:extLst>
          </p:cNvPr>
          <p:cNvSpPr txBox="1"/>
          <p:nvPr/>
        </p:nvSpPr>
        <p:spPr>
          <a:xfrm>
            <a:off x="482947" y="7591348"/>
            <a:ext cx="2971959" cy="408766"/>
          </a:xfrm>
          <a:prstGeom prst="rect">
            <a:avLst/>
          </a:prstGeom>
        </p:spPr>
        <p:txBody>
          <a:bodyPr wrap="square" lIns="0" tIns="0" rIns="0" bIns="0" rtlCol="0" anchor="t">
            <a:spAutoFit/>
          </a:bodyPr>
          <a:lstStyle/>
          <a:p>
            <a:pPr>
              <a:lnSpc>
                <a:spcPts val="3780"/>
              </a:lnSpc>
            </a:pPr>
            <a:r>
              <a:rPr lang="en-US" dirty="0" err="1">
                <a:solidFill>
                  <a:srgbClr val="EA5504"/>
                </a:solidFill>
                <a:latin typeface="HGPSoeiKakugothicUB" panose="020B0900000000000000" pitchFamily="34" charset="-128"/>
                <a:ea typeface="HGPSoeiKakugothicUB" panose="020B0900000000000000" pitchFamily="34" charset="-128"/>
              </a:rPr>
              <a:t>ものづくりを目指す人を増やす</a:t>
            </a:r>
            <a:endParaRPr lang="en-US" dirty="0">
              <a:solidFill>
                <a:srgbClr val="EA5504"/>
              </a:solidFill>
              <a:latin typeface="HGPSoeiKakugothicUB" panose="020B0900000000000000" pitchFamily="34" charset="-128"/>
              <a:ea typeface="HGPSoeiKakugothicUB" panose="020B0900000000000000" pitchFamily="34" charset="-128"/>
            </a:endParaRPr>
          </a:p>
        </p:txBody>
      </p:sp>
      <p:sp>
        <p:nvSpPr>
          <p:cNvPr id="121" name="角丸四角形 120">
            <a:extLst>
              <a:ext uri="{FF2B5EF4-FFF2-40B4-BE49-F238E27FC236}">
                <a16:creationId xmlns:a16="http://schemas.microsoft.com/office/drawing/2014/main" id="{EC9A6D4A-C30C-209F-C4BC-2BD7DFAF9CDC}"/>
              </a:ext>
            </a:extLst>
          </p:cNvPr>
          <p:cNvSpPr>
            <a:spLocks/>
          </p:cNvSpPr>
          <p:nvPr/>
        </p:nvSpPr>
        <p:spPr>
          <a:xfrm>
            <a:off x="3865341" y="7639227"/>
            <a:ext cx="3479140" cy="2170276"/>
          </a:xfrm>
          <a:prstGeom prst="roundRect">
            <a:avLst/>
          </a:prstGeom>
          <a:solidFill>
            <a:schemeClr val="bg1"/>
          </a:solidFill>
          <a:ln>
            <a:solidFill>
              <a:srgbClr val="EA55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TextBox 77">
            <a:extLst>
              <a:ext uri="{FF2B5EF4-FFF2-40B4-BE49-F238E27FC236}">
                <a16:creationId xmlns:a16="http://schemas.microsoft.com/office/drawing/2014/main" id="{950D15AB-6E0B-15FC-FD02-F93E7D203137}"/>
              </a:ext>
            </a:extLst>
          </p:cNvPr>
          <p:cNvSpPr txBox="1"/>
          <p:nvPr/>
        </p:nvSpPr>
        <p:spPr>
          <a:xfrm>
            <a:off x="4404248" y="7591348"/>
            <a:ext cx="2331374" cy="408766"/>
          </a:xfrm>
          <a:prstGeom prst="rect">
            <a:avLst/>
          </a:prstGeom>
        </p:spPr>
        <p:txBody>
          <a:bodyPr wrap="square" lIns="0" tIns="0" rIns="0" bIns="0" rtlCol="0" anchor="t">
            <a:spAutoFit/>
          </a:bodyPr>
          <a:lstStyle/>
          <a:p>
            <a:pPr>
              <a:lnSpc>
                <a:spcPts val="3780"/>
              </a:lnSpc>
            </a:pPr>
            <a:r>
              <a:rPr lang="en-US" dirty="0" err="1">
                <a:solidFill>
                  <a:srgbClr val="EA5504"/>
                </a:solidFill>
                <a:latin typeface="HGPSoeiKakugothicUB" panose="020B0900000000000000" pitchFamily="34" charset="-128"/>
                <a:ea typeface="HGPSoeiKakugothicUB" panose="020B0900000000000000" pitchFamily="34" charset="-128"/>
              </a:rPr>
              <a:t>人が定着する職場づくり</a:t>
            </a:r>
            <a:endParaRPr lang="en-US" sz="2400" dirty="0">
              <a:solidFill>
                <a:srgbClr val="EA5504"/>
              </a:solidFill>
              <a:latin typeface="HGPSoeiKakugothicUB" panose="020B0900000000000000" pitchFamily="34" charset="-128"/>
              <a:ea typeface="HGPSoeiKakugothicUB" panose="020B0900000000000000" pitchFamily="34" charset="-128"/>
            </a:endParaRPr>
          </a:p>
        </p:txBody>
      </p:sp>
      <p:sp>
        <p:nvSpPr>
          <p:cNvPr id="120" name="角丸四角形 119">
            <a:extLst>
              <a:ext uri="{FF2B5EF4-FFF2-40B4-BE49-F238E27FC236}">
                <a16:creationId xmlns:a16="http://schemas.microsoft.com/office/drawing/2014/main" id="{49A02E1C-941C-1E69-1988-642A0D5AC6D6}"/>
              </a:ext>
            </a:extLst>
          </p:cNvPr>
          <p:cNvSpPr/>
          <p:nvPr/>
        </p:nvSpPr>
        <p:spPr>
          <a:xfrm>
            <a:off x="222910" y="7638553"/>
            <a:ext cx="3479140" cy="2170950"/>
          </a:xfrm>
          <a:prstGeom prst="roundRect">
            <a:avLst/>
          </a:prstGeom>
          <a:noFill/>
          <a:ln>
            <a:solidFill>
              <a:srgbClr val="EA55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TextBox 76">
            <a:extLst>
              <a:ext uri="{FF2B5EF4-FFF2-40B4-BE49-F238E27FC236}">
                <a16:creationId xmlns:a16="http://schemas.microsoft.com/office/drawing/2014/main" id="{CC9A285C-4256-2756-BEC3-AC4539660F22}"/>
              </a:ext>
            </a:extLst>
          </p:cNvPr>
          <p:cNvSpPr txBox="1"/>
          <p:nvPr/>
        </p:nvSpPr>
        <p:spPr>
          <a:xfrm>
            <a:off x="6179357" y="10246872"/>
            <a:ext cx="1165124" cy="169277"/>
          </a:xfrm>
          <a:prstGeom prst="rect">
            <a:avLst/>
          </a:prstGeom>
        </p:spPr>
        <p:txBody>
          <a:bodyPr wrap="square" lIns="0" tIns="0" rIns="0" bIns="0" rtlCol="0" anchor="t">
            <a:spAutoFit/>
          </a:bodyPr>
          <a:lstStyle/>
          <a:p>
            <a:pPr algn="just"/>
            <a:r>
              <a:rPr lang="en-US" sz="1100" b="1" dirty="0" err="1">
                <a:solidFill>
                  <a:srgbClr val="FFFFFF"/>
                </a:solidFill>
                <a:latin typeface="BIZ UDGothic" panose="020B0400000000000000" pitchFamily="49" charset="-128"/>
                <a:ea typeface="BIZ UDGothic" panose="020B0400000000000000" pitchFamily="49" charset="-128"/>
              </a:rPr>
              <a:t>郡山りょう後援会</a:t>
            </a:r>
            <a:endParaRPr lang="en-US" sz="2000" dirty="0">
              <a:solidFill>
                <a:srgbClr val="FFFFFF"/>
              </a:solidFill>
              <a:latin typeface="Rounded M+ Bold"/>
              <a:ea typeface="Rounded M+ Bold"/>
            </a:endParaRPr>
          </a:p>
        </p:txBody>
      </p:sp>
      <p:pic>
        <p:nvPicPr>
          <p:cNvPr id="124" name="図 123" descr="時計, 挿絵, 記号 が含まれている画像&#10;&#10;自動的に生成された説明">
            <a:extLst>
              <a:ext uri="{FF2B5EF4-FFF2-40B4-BE49-F238E27FC236}">
                <a16:creationId xmlns:a16="http://schemas.microsoft.com/office/drawing/2014/main" id="{EB11CB4B-4F76-4A8E-BBD0-AEDBA4BBD68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2646" y="8083432"/>
            <a:ext cx="771454" cy="771454"/>
          </a:xfrm>
          <a:prstGeom prst="rect">
            <a:avLst/>
          </a:prstGeom>
        </p:spPr>
      </p:pic>
      <p:pic>
        <p:nvPicPr>
          <p:cNvPr id="130" name="図 129" descr="アイコン&#10;&#10;自動的に生成された説明">
            <a:extLst>
              <a:ext uri="{FF2B5EF4-FFF2-40B4-BE49-F238E27FC236}">
                <a16:creationId xmlns:a16="http://schemas.microsoft.com/office/drawing/2014/main" id="{9FFFDBBA-90D5-3B35-1B65-EAA89B5E3E7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07247" y="8160012"/>
            <a:ext cx="611185" cy="611185"/>
          </a:xfrm>
          <a:prstGeom prst="rect">
            <a:avLst/>
          </a:prstGeom>
        </p:spPr>
      </p:pic>
      <p:pic>
        <p:nvPicPr>
          <p:cNvPr id="132" name="図 131" descr="アイコン&#10;&#10;自動的に生成された説明">
            <a:extLst>
              <a:ext uri="{FF2B5EF4-FFF2-40B4-BE49-F238E27FC236}">
                <a16:creationId xmlns:a16="http://schemas.microsoft.com/office/drawing/2014/main" id="{D12D21A1-8005-BC0F-6904-5328630785B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25548" y="8924388"/>
            <a:ext cx="752708" cy="752708"/>
          </a:xfrm>
          <a:prstGeom prst="rect">
            <a:avLst/>
          </a:prstGeom>
        </p:spPr>
      </p:pic>
      <p:sp>
        <p:nvSpPr>
          <p:cNvPr id="133" name="TextBox 77">
            <a:extLst>
              <a:ext uri="{FF2B5EF4-FFF2-40B4-BE49-F238E27FC236}">
                <a16:creationId xmlns:a16="http://schemas.microsoft.com/office/drawing/2014/main" id="{63409103-A991-D317-DC27-8086389BEAF4}"/>
              </a:ext>
            </a:extLst>
          </p:cNvPr>
          <p:cNvSpPr txBox="1"/>
          <p:nvPr/>
        </p:nvSpPr>
        <p:spPr>
          <a:xfrm>
            <a:off x="1333836" y="8175677"/>
            <a:ext cx="2215816" cy="553998"/>
          </a:xfrm>
          <a:prstGeom prst="rect">
            <a:avLst/>
          </a:prstGeom>
        </p:spPr>
        <p:txBody>
          <a:bodyPr wrap="square" lIns="0" tIns="0" rIns="0" bIns="0" rtlCol="0" anchor="t">
            <a:spAutoFit/>
          </a:bodyPr>
          <a:lstStyle/>
          <a:p>
            <a:pPr algn="just"/>
            <a:r>
              <a:rPr lang="en-US" sz="1200" dirty="0" err="1">
                <a:solidFill>
                  <a:srgbClr val="000000"/>
                </a:solidFill>
                <a:latin typeface="Meiryo UI" panose="020B0604030504040204" pitchFamily="34" charset="-128"/>
                <a:ea typeface="Meiryo UI" panose="020B0604030504040204" pitchFamily="34" charset="-128"/>
              </a:rPr>
              <a:t>学校教育の中で、ものづくりの魅力に触れる機会を増やし、ものづくり産業を目指す人を増やします</a:t>
            </a:r>
            <a:r>
              <a:rPr lang="en-US" sz="1200" dirty="0">
                <a:solidFill>
                  <a:srgbClr val="000000"/>
                </a:solidFill>
                <a:latin typeface="Meiryo UI" panose="020B0604030504040204" pitchFamily="34" charset="-128"/>
                <a:ea typeface="Meiryo UI" panose="020B0604030504040204" pitchFamily="34" charset="-128"/>
              </a:rPr>
              <a:t>。</a:t>
            </a:r>
            <a:endParaRPr lang="en-US" sz="1200" dirty="0">
              <a:solidFill>
                <a:srgbClr val="EA5504"/>
              </a:solidFill>
              <a:latin typeface="Meiryo UI" panose="020B0604030504040204" pitchFamily="34" charset="-128"/>
              <a:ea typeface="Meiryo UI" panose="020B0604030504040204" pitchFamily="34" charset="-128"/>
            </a:endParaRPr>
          </a:p>
        </p:txBody>
      </p:sp>
      <p:sp>
        <p:nvSpPr>
          <p:cNvPr id="134" name="TextBox 77">
            <a:extLst>
              <a:ext uri="{FF2B5EF4-FFF2-40B4-BE49-F238E27FC236}">
                <a16:creationId xmlns:a16="http://schemas.microsoft.com/office/drawing/2014/main" id="{67D1FBE1-E664-6B28-25DA-68467102B2A7}"/>
              </a:ext>
            </a:extLst>
          </p:cNvPr>
          <p:cNvSpPr txBox="1"/>
          <p:nvPr/>
        </p:nvSpPr>
        <p:spPr>
          <a:xfrm>
            <a:off x="1328720" y="9025890"/>
            <a:ext cx="2215816" cy="553998"/>
          </a:xfrm>
          <a:prstGeom prst="rect">
            <a:avLst/>
          </a:prstGeom>
        </p:spPr>
        <p:txBody>
          <a:bodyPr wrap="square" lIns="0" tIns="0" rIns="0" bIns="0" rtlCol="0" anchor="t">
            <a:spAutoFit/>
          </a:bodyPr>
          <a:lstStyle/>
          <a:p>
            <a:pPr algn="just"/>
            <a:r>
              <a:rPr lang="en-US" sz="1200" dirty="0" err="1">
                <a:solidFill>
                  <a:srgbClr val="000000"/>
                </a:solidFill>
                <a:latin typeface="Meiryo UI" panose="020B0604030504040204" pitchFamily="34" charset="-128"/>
                <a:ea typeface="Meiryo UI" panose="020B0604030504040204" pitchFamily="34" charset="-128"/>
              </a:rPr>
              <a:t>人材の確保に向けて、ものづくり企業が働きやすく魅力ある職場づくりに取り組めるよう様々な支援をします</a:t>
            </a:r>
            <a:r>
              <a:rPr lang="en-US" sz="1200" dirty="0">
                <a:solidFill>
                  <a:srgbClr val="000000"/>
                </a:solidFill>
                <a:latin typeface="Meiryo UI" panose="020B0604030504040204" pitchFamily="34" charset="-128"/>
                <a:ea typeface="Meiryo UI" panose="020B0604030504040204" pitchFamily="34" charset="-128"/>
              </a:rPr>
              <a:t>。</a:t>
            </a:r>
            <a:endParaRPr lang="en-US" sz="1200" dirty="0">
              <a:solidFill>
                <a:srgbClr val="EA5504"/>
              </a:solidFill>
              <a:latin typeface="Meiryo UI" panose="020B0604030504040204" pitchFamily="34" charset="-128"/>
              <a:ea typeface="Meiryo UI" panose="020B0604030504040204" pitchFamily="34" charset="-128"/>
            </a:endParaRPr>
          </a:p>
        </p:txBody>
      </p:sp>
      <p:pic>
        <p:nvPicPr>
          <p:cNvPr id="136" name="図 135" descr="ロゴ, アイコン&#10;&#10;自動的に生成された説明">
            <a:extLst>
              <a:ext uri="{FF2B5EF4-FFF2-40B4-BE49-F238E27FC236}">
                <a16:creationId xmlns:a16="http://schemas.microsoft.com/office/drawing/2014/main" id="{12282B51-FA1F-68EA-A244-0980C8C9745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2646" y="8892767"/>
            <a:ext cx="795865" cy="795865"/>
          </a:xfrm>
          <a:prstGeom prst="rect">
            <a:avLst/>
          </a:prstGeom>
        </p:spPr>
      </p:pic>
      <p:sp>
        <p:nvSpPr>
          <p:cNvPr id="137" name="TextBox 77">
            <a:extLst>
              <a:ext uri="{FF2B5EF4-FFF2-40B4-BE49-F238E27FC236}">
                <a16:creationId xmlns:a16="http://schemas.microsoft.com/office/drawing/2014/main" id="{D05DA2EA-6613-BA7C-5067-3AAF3EE34A16}"/>
              </a:ext>
            </a:extLst>
          </p:cNvPr>
          <p:cNvSpPr txBox="1"/>
          <p:nvPr/>
        </p:nvSpPr>
        <p:spPr>
          <a:xfrm>
            <a:off x="4807956" y="8175677"/>
            <a:ext cx="2284042" cy="553998"/>
          </a:xfrm>
          <a:prstGeom prst="rect">
            <a:avLst/>
          </a:prstGeom>
        </p:spPr>
        <p:txBody>
          <a:bodyPr wrap="square" lIns="0" tIns="0" rIns="0" bIns="0" rtlCol="0" anchor="t">
            <a:spAutoFit/>
          </a:bodyPr>
          <a:lstStyle/>
          <a:p>
            <a:pPr algn="just"/>
            <a:r>
              <a:rPr lang="en-US" sz="1200" dirty="0" err="1">
                <a:solidFill>
                  <a:srgbClr val="000000"/>
                </a:solidFill>
                <a:latin typeface="Meiryo UI" panose="020B0604030504040204" pitchFamily="34" charset="-128"/>
                <a:ea typeface="Meiryo UI" panose="020B0604030504040204" pitchFamily="34" charset="-128"/>
              </a:rPr>
              <a:t>みなさんが作る製品の価値や労働の価値が適正に評価される社会を作ることで、賃金の向上を図ります</a:t>
            </a:r>
            <a:r>
              <a:rPr lang="en-US" sz="1200" dirty="0">
                <a:solidFill>
                  <a:srgbClr val="000000"/>
                </a:solidFill>
                <a:latin typeface="Meiryo UI" panose="020B0604030504040204" pitchFamily="34" charset="-128"/>
                <a:ea typeface="Meiryo UI" panose="020B0604030504040204" pitchFamily="34" charset="-128"/>
              </a:rPr>
              <a:t>。</a:t>
            </a:r>
            <a:endParaRPr lang="en-US" sz="1200" dirty="0">
              <a:solidFill>
                <a:srgbClr val="EA5504"/>
              </a:solidFill>
              <a:latin typeface="Meiryo UI" panose="020B0604030504040204" pitchFamily="34" charset="-128"/>
              <a:ea typeface="Meiryo UI" panose="020B0604030504040204" pitchFamily="34" charset="-128"/>
            </a:endParaRPr>
          </a:p>
        </p:txBody>
      </p:sp>
      <p:sp>
        <p:nvSpPr>
          <p:cNvPr id="138" name="TextBox 77">
            <a:extLst>
              <a:ext uri="{FF2B5EF4-FFF2-40B4-BE49-F238E27FC236}">
                <a16:creationId xmlns:a16="http://schemas.microsoft.com/office/drawing/2014/main" id="{86D3B7BB-D5FC-CF46-FB03-F231E813DB59}"/>
              </a:ext>
            </a:extLst>
          </p:cNvPr>
          <p:cNvSpPr txBox="1"/>
          <p:nvPr/>
        </p:nvSpPr>
        <p:spPr>
          <a:xfrm>
            <a:off x="4778255" y="8989688"/>
            <a:ext cx="2376891" cy="553998"/>
          </a:xfrm>
          <a:prstGeom prst="rect">
            <a:avLst/>
          </a:prstGeom>
        </p:spPr>
        <p:txBody>
          <a:bodyPr wrap="square" lIns="0" tIns="0" rIns="0" bIns="0" rtlCol="0" anchor="t">
            <a:spAutoFit/>
          </a:bodyPr>
          <a:lstStyle/>
          <a:p>
            <a:pPr algn="just"/>
            <a:r>
              <a:rPr lang="en-US" sz="1200" dirty="0" err="1">
                <a:solidFill>
                  <a:srgbClr val="000000"/>
                </a:solidFill>
                <a:latin typeface="Meiryo UI" panose="020B0604030504040204" pitchFamily="34" charset="-128"/>
                <a:ea typeface="Meiryo UI" panose="020B0604030504040204" pitchFamily="34" charset="-128"/>
              </a:rPr>
              <a:t>短納期発注等の規制や、職場の暑さ、寒さなどの環境に関するルール作り・支援等を通じて、快適な職場を作ります</a:t>
            </a:r>
            <a:r>
              <a:rPr lang="en-US" sz="1200" dirty="0">
                <a:solidFill>
                  <a:srgbClr val="000000"/>
                </a:solidFill>
                <a:latin typeface="Meiryo UI" panose="020B0604030504040204" pitchFamily="34" charset="-128"/>
                <a:ea typeface="Meiryo UI" panose="020B0604030504040204" pitchFamily="34" charset="-128"/>
              </a:rPr>
              <a:t>。</a:t>
            </a:r>
            <a:endParaRPr lang="en-US" sz="1200" dirty="0">
              <a:solidFill>
                <a:srgbClr val="EA5504"/>
              </a:solidFill>
              <a:latin typeface="Meiryo UI" panose="020B0604030504040204" pitchFamily="34" charset="-128"/>
              <a:ea typeface="Meiryo UI" panose="020B0604030504040204" pitchFamily="34" charset="-128"/>
            </a:endParaRPr>
          </a:p>
        </p:txBody>
      </p:sp>
      <p:sp>
        <p:nvSpPr>
          <p:cNvPr id="141" name="TextBox 77">
            <a:extLst>
              <a:ext uri="{FF2B5EF4-FFF2-40B4-BE49-F238E27FC236}">
                <a16:creationId xmlns:a16="http://schemas.microsoft.com/office/drawing/2014/main" id="{BC7454CF-00F2-C539-2CEE-A8FF1FA2010A}"/>
              </a:ext>
            </a:extLst>
          </p:cNvPr>
          <p:cNvSpPr txBox="1"/>
          <p:nvPr/>
        </p:nvSpPr>
        <p:spPr>
          <a:xfrm>
            <a:off x="4925539" y="6652642"/>
            <a:ext cx="2331374" cy="417422"/>
          </a:xfrm>
          <a:prstGeom prst="rect">
            <a:avLst/>
          </a:prstGeom>
        </p:spPr>
        <p:txBody>
          <a:bodyPr wrap="square" lIns="0" tIns="0" rIns="0" bIns="0" rtlCol="0" anchor="t">
            <a:spAutoFit/>
          </a:bodyPr>
          <a:lstStyle/>
          <a:p>
            <a:pPr>
              <a:lnSpc>
                <a:spcPts val="3780"/>
              </a:lnSpc>
            </a:pPr>
            <a:r>
              <a:rPr lang="en-US" sz="2000" dirty="0" err="1">
                <a:solidFill>
                  <a:srgbClr val="EA5504"/>
                </a:solidFill>
                <a:latin typeface="HGPSoeiKakugothicUB" panose="020B0900000000000000" pitchFamily="34" charset="-128"/>
                <a:ea typeface="HGPSoeiKakugothicUB" panose="020B0900000000000000" pitchFamily="34" charset="-128"/>
              </a:rPr>
              <a:t>さらに詳しく</a:t>
            </a:r>
            <a:r>
              <a:rPr lang="en-US" sz="2000" dirty="0">
                <a:solidFill>
                  <a:srgbClr val="EA5504"/>
                </a:solidFill>
                <a:latin typeface="HGPSoeiKakugothicUB" panose="020B0900000000000000" pitchFamily="34" charset="-128"/>
                <a:ea typeface="HGPSoeiKakugothicUB" panose="020B0900000000000000" pitchFamily="34" charset="-128"/>
              </a:rPr>
              <a:t>→</a:t>
            </a:r>
          </a:p>
        </p:txBody>
      </p:sp>
      <p:sp>
        <p:nvSpPr>
          <p:cNvPr id="142" name="TextBox 77">
            <a:extLst>
              <a:ext uri="{FF2B5EF4-FFF2-40B4-BE49-F238E27FC236}">
                <a16:creationId xmlns:a16="http://schemas.microsoft.com/office/drawing/2014/main" id="{2DBE6E49-FE96-7CF5-6049-31622FB306EC}"/>
              </a:ext>
            </a:extLst>
          </p:cNvPr>
          <p:cNvSpPr txBox="1"/>
          <p:nvPr/>
        </p:nvSpPr>
        <p:spPr>
          <a:xfrm>
            <a:off x="261245" y="7111289"/>
            <a:ext cx="6893901" cy="400110"/>
          </a:xfrm>
          <a:prstGeom prst="rect">
            <a:avLst/>
          </a:prstGeom>
        </p:spPr>
        <p:txBody>
          <a:bodyPr wrap="square" lIns="0" tIns="0" rIns="0" bIns="0" rtlCol="0" anchor="t">
            <a:spAutoFit/>
          </a:bodyPr>
          <a:lstStyle/>
          <a:p>
            <a:pPr>
              <a:lnSpc>
                <a:spcPts val="3780"/>
              </a:lnSpc>
            </a:pPr>
            <a:r>
              <a:rPr lang="en-US" sz="1600" dirty="0" err="1">
                <a:solidFill>
                  <a:srgbClr val="EA5504"/>
                </a:solidFill>
                <a:latin typeface="HGPSoeiKakugothicUB" panose="020B0900000000000000" pitchFamily="34" charset="-128"/>
                <a:ea typeface="HGPSoeiKakugothicUB" panose="020B0900000000000000" pitchFamily="34" charset="-128"/>
              </a:rPr>
              <a:t>ものづくりを目指す人を増やし、さらに定着する職場づくりを支えます</a:t>
            </a:r>
            <a:r>
              <a:rPr lang="en-US" sz="1600" dirty="0">
                <a:solidFill>
                  <a:srgbClr val="EA5504"/>
                </a:solidFill>
                <a:latin typeface="HGPSoeiKakugothicUB" panose="020B0900000000000000" pitchFamily="34" charset="-128"/>
                <a:ea typeface="HGPSoeiKakugothicUB" panose="020B0900000000000000" pitchFamily="34" charset="-128"/>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図 99" descr="スーツを着た男性&#10;&#10;自動的に生成された説明">
            <a:extLst>
              <a:ext uri="{FF2B5EF4-FFF2-40B4-BE49-F238E27FC236}">
                <a16:creationId xmlns:a16="http://schemas.microsoft.com/office/drawing/2014/main" id="{350B3572-88E5-2D38-A534-A32748BC20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7316" y="8196373"/>
            <a:ext cx="2497027" cy="2497027"/>
          </a:xfrm>
          <a:prstGeom prst="rect">
            <a:avLst/>
          </a:prstGeom>
        </p:spPr>
      </p:pic>
      <p:grpSp>
        <p:nvGrpSpPr>
          <p:cNvPr id="2" name="Group 2"/>
          <p:cNvGrpSpPr/>
          <p:nvPr/>
        </p:nvGrpSpPr>
        <p:grpSpPr>
          <a:xfrm>
            <a:off x="-2" y="-1894439"/>
            <a:ext cx="7556501" cy="2770176"/>
            <a:chOff x="0" y="-28575"/>
            <a:chExt cx="3017389" cy="841375"/>
          </a:xfrm>
        </p:grpSpPr>
        <p:sp>
          <p:nvSpPr>
            <p:cNvPr id="3" name="Freeform 3"/>
            <p:cNvSpPr/>
            <p:nvPr/>
          </p:nvSpPr>
          <p:spPr>
            <a:xfrm>
              <a:off x="0" y="541867"/>
              <a:ext cx="3017389" cy="270933"/>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endParaRPr lang="ja-JP" altLang="en-US"/>
            </a:p>
          </p:txBody>
        </p:sp>
        <p:sp>
          <p:nvSpPr>
            <p:cNvPr id="4" name="TextBox 4"/>
            <p:cNvSpPr txBox="1"/>
            <p:nvPr/>
          </p:nvSpPr>
          <p:spPr>
            <a:xfrm>
              <a:off x="0" y="-28575"/>
              <a:ext cx="3017389"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p:cNvGrpSpPr/>
          <p:nvPr/>
        </p:nvGrpSpPr>
        <p:grpSpPr>
          <a:xfrm>
            <a:off x="0" y="854424"/>
            <a:ext cx="7560000" cy="3398076"/>
            <a:chOff x="0" y="0"/>
            <a:chExt cx="2709333" cy="1251236"/>
          </a:xfrm>
        </p:grpSpPr>
        <p:sp>
          <p:nvSpPr>
            <p:cNvPr id="6" name="Freeform 6"/>
            <p:cNvSpPr/>
            <p:nvPr/>
          </p:nvSpPr>
          <p:spPr>
            <a:xfrm>
              <a:off x="0" y="0"/>
              <a:ext cx="2709333" cy="1251236"/>
            </a:xfrm>
            <a:custGeom>
              <a:avLst/>
              <a:gdLst/>
              <a:ahLst/>
              <a:cxnLst/>
              <a:rect l="l" t="t" r="r" b="b"/>
              <a:pathLst>
                <a:path w="2709333" h="1251236">
                  <a:moveTo>
                    <a:pt x="0" y="0"/>
                  </a:moveTo>
                  <a:lnTo>
                    <a:pt x="2709333" y="0"/>
                  </a:lnTo>
                  <a:lnTo>
                    <a:pt x="2709333" y="1251236"/>
                  </a:lnTo>
                  <a:lnTo>
                    <a:pt x="0" y="1251236"/>
                  </a:lnTo>
                  <a:close/>
                </a:path>
              </a:pathLst>
            </a:custGeom>
            <a:solidFill>
              <a:srgbClr val="7191C0"/>
            </a:solidFill>
          </p:spPr>
          <p:txBody>
            <a:bodyPr/>
            <a:lstStyle/>
            <a:p>
              <a:endParaRPr lang="ja-JP" altLang="en-US"/>
            </a:p>
          </p:txBody>
        </p:sp>
        <p:sp>
          <p:nvSpPr>
            <p:cNvPr id="7" name="TextBox 7"/>
            <p:cNvSpPr txBox="1"/>
            <p:nvPr/>
          </p:nvSpPr>
          <p:spPr>
            <a:xfrm>
              <a:off x="0" y="-28575"/>
              <a:ext cx="2709333" cy="1279811"/>
            </a:xfrm>
            <a:prstGeom prst="rect">
              <a:avLst/>
            </a:prstGeom>
          </p:spPr>
          <p:txBody>
            <a:bodyPr lIns="50800" tIns="50800" rIns="50800" bIns="50800" rtlCol="0" anchor="ctr"/>
            <a:lstStyle/>
            <a:p>
              <a:pPr algn="ctr">
                <a:lnSpc>
                  <a:spcPts val="1960"/>
                </a:lnSpc>
              </a:pPr>
              <a:endParaRPr/>
            </a:p>
          </p:txBody>
        </p:sp>
      </p:grpSp>
      <p:sp>
        <p:nvSpPr>
          <p:cNvPr id="8" name="Freeform 8"/>
          <p:cNvSpPr/>
          <p:nvPr/>
        </p:nvSpPr>
        <p:spPr>
          <a:xfrm>
            <a:off x="-702270" y="1352667"/>
            <a:ext cx="4123644" cy="2082440"/>
          </a:xfrm>
          <a:custGeom>
            <a:avLst/>
            <a:gdLst/>
            <a:ahLst/>
            <a:cxnLst/>
            <a:rect l="l" t="t" r="r" b="b"/>
            <a:pathLst>
              <a:path w="4123644" h="2082440">
                <a:moveTo>
                  <a:pt x="0" y="0"/>
                </a:moveTo>
                <a:lnTo>
                  <a:pt x="4123644" y="0"/>
                </a:lnTo>
                <a:lnTo>
                  <a:pt x="4123644" y="2082440"/>
                </a:lnTo>
                <a:lnTo>
                  <a:pt x="0" y="2082440"/>
                </a:lnTo>
                <a:lnTo>
                  <a:pt x="0" y="0"/>
                </a:lnTo>
                <a:close/>
              </a:path>
            </a:pathLst>
          </a:custGeom>
          <a:blipFill>
            <a:blip r:embed="rId3">
              <a:alphaModFix amt="25000"/>
            </a:blip>
            <a:stretch>
              <a:fillRect/>
            </a:stretch>
          </a:blipFill>
        </p:spPr>
        <p:txBody>
          <a:bodyPr/>
          <a:lstStyle/>
          <a:p>
            <a:endParaRPr lang="ja-JP" altLang="en-US"/>
          </a:p>
        </p:txBody>
      </p:sp>
      <p:sp>
        <p:nvSpPr>
          <p:cNvPr id="9" name="Freeform 9"/>
          <p:cNvSpPr/>
          <p:nvPr/>
        </p:nvSpPr>
        <p:spPr>
          <a:xfrm>
            <a:off x="4851916" y="1966724"/>
            <a:ext cx="4123644" cy="2285776"/>
          </a:xfrm>
          <a:custGeom>
            <a:avLst/>
            <a:gdLst/>
            <a:ahLst/>
            <a:cxnLst/>
            <a:rect l="l" t="t" r="r" b="b"/>
            <a:pathLst>
              <a:path w="4123644" h="2285776">
                <a:moveTo>
                  <a:pt x="0" y="0"/>
                </a:moveTo>
                <a:lnTo>
                  <a:pt x="4123644" y="0"/>
                </a:lnTo>
                <a:lnTo>
                  <a:pt x="4123644" y="2285776"/>
                </a:lnTo>
                <a:lnTo>
                  <a:pt x="0" y="2285776"/>
                </a:lnTo>
                <a:lnTo>
                  <a:pt x="0" y="0"/>
                </a:lnTo>
                <a:close/>
              </a:path>
            </a:pathLst>
          </a:custGeom>
          <a:blipFill>
            <a:blip r:embed="rId3">
              <a:alphaModFix amt="25000"/>
            </a:blip>
            <a:stretch>
              <a:fillRect l="-23725" r="-23725" b="-34334"/>
            </a:stretch>
          </a:blipFill>
        </p:spPr>
        <p:txBody>
          <a:bodyPr/>
          <a:lstStyle/>
          <a:p>
            <a:endParaRPr lang="ja-JP" altLang="en-US"/>
          </a:p>
        </p:txBody>
      </p:sp>
      <p:grpSp>
        <p:nvGrpSpPr>
          <p:cNvPr id="10" name="Group 10"/>
          <p:cNvGrpSpPr/>
          <p:nvPr/>
        </p:nvGrpSpPr>
        <p:grpSpPr>
          <a:xfrm>
            <a:off x="2670229" y="1037157"/>
            <a:ext cx="4351323" cy="1153587"/>
            <a:chOff x="0" y="0"/>
            <a:chExt cx="1559416" cy="413419"/>
          </a:xfrm>
        </p:grpSpPr>
        <p:sp>
          <p:nvSpPr>
            <p:cNvPr id="11" name="Freeform 11"/>
            <p:cNvSpPr/>
            <p:nvPr/>
          </p:nvSpPr>
          <p:spPr>
            <a:xfrm>
              <a:off x="0" y="0"/>
              <a:ext cx="1559416" cy="413419"/>
            </a:xfrm>
            <a:custGeom>
              <a:avLst/>
              <a:gdLst/>
              <a:ahLst/>
              <a:cxnLst/>
              <a:rect l="l" t="t" r="r" b="b"/>
              <a:pathLst>
                <a:path w="1559416" h="413419">
                  <a:moveTo>
                    <a:pt x="65831" y="0"/>
                  </a:moveTo>
                  <a:lnTo>
                    <a:pt x="1493585" y="0"/>
                  </a:lnTo>
                  <a:cubicBezTo>
                    <a:pt x="1511045" y="0"/>
                    <a:pt x="1527789" y="6936"/>
                    <a:pt x="1540135" y="19281"/>
                  </a:cubicBezTo>
                  <a:cubicBezTo>
                    <a:pt x="1552480" y="31627"/>
                    <a:pt x="1559416" y="48371"/>
                    <a:pt x="1559416" y="65831"/>
                  </a:cubicBezTo>
                  <a:lnTo>
                    <a:pt x="1559416" y="347589"/>
                  </a:lnTo>
                  <a:cubicBezTo>
                    <a:pt x="1559416" y="365048"/>
                    <a:pt x="1552480" y="381792"/>
                    <a:pt x="1540135" y="394138"/>
                  </a:cubicBezTo>
                  <a:cubicBezTo>
                    <a:pt x="1527789" y="406484"/>
                    <a:pt x="1511045" y="413419"/>
                    <a:pt x="1493585" y="413419"/>
                  </a:cubicBezTo>
                  <a:lnTo>
                    <a:pt x="65831" y="413419"/>
                  </a:lnTo>
                  <a:cubicBezTo>
                    <a:pt x="48371" y="413419"/>
                    <a:pt x="31627" y="406484"/>
                    <a:pt x="19281" y="394138"/>
                  </a:cubicBezTo>
                  <a:cubicBezTo>
                    <a:pt x="6936" y="381792"/>
                    <a:pt x="0" y="365048"/>
                    <a:pt x="0" y="347589"/>
                  </a:cubicBezTo>
                  <a:lnTo>
                    <a:pt x="0" y="65831"/>
                  </a:lnTo>
                  <a:cubicBezTo>
                    <a:pt x="0" y="48371"/>
                    <a:pt x="6936" y="31627"/>
                    <a:pt x="19281" y="19281"/>
                  </a:cubicBezTo>
                  <a:cubicBezTo>
                    <a:pt x="31627" y="6936"/>
                    <a:pt x="48371" y="0"/>
                    <a:pt x="65831" y="0"/>
                  </a:cubicBezTo>
                  <a:close/>
                </a:path>
              </a:pathLst>
            </a:custGeom>
            <a:solidFill>
              <a:srgbClr val="7ED957"/>
            </a:solidFill>
          </p:spPr>
          <p:txBody>
            <a:bodyPr/>
            <a:lstStyle/>
            <a:p>
              <a:endParaRPr lang="ja-JP" altLang="en-US"/>
            </a:p>
          </p:txBody>
        </p:sp>
        <p:sp>
          <p:nvSpPr>
            <p:cNvPr id="12" name="TextBox 12"/>
            <p:cNvSpPr txBox="1"/>
            <p:nvPr/>
          </p:nvSpPr>
          <p:spPr>
            <a:xfrm>
              <a:off x="0" y="-28575"/>
              <a:ext cx="1559416" cy="441994"/>
            </a:xfrm>
            <a:prstGeom prst="rect">
              <a:avLst/>
            </a:prstGeom>
          </p:spPr>
          <p:txBody>
            <a:bodyPr lIns="50800" tIns="50800" rIns="50800" bIns="50800" rtlCol="0" anchor="ctr"/>
            <a:lstStyle/>
            <a:p>
              <a:pPr algn="ctr">
                <a:lnSpc>
                  <a:spcPts val="1960"/>
                </a:lnSpc>
              </a:pPr>
              <a:endParaRPr/>
            </a:p>
          </p:txBody>
        </p:sp>
      </p:grpSp>
      <p:grpSp>
        <p:nvGrpSpPr>
          <p:cNvPr id="13" name="Group 13"/>
          <p:cNvGrpSpPr/>
          <p:nvPr/>
        </p:nvGrpSpPr>
        <p:grpSpPr>
          <a:xfrm rot="3946364">
            <a:off x="6821257" y="933346"/>
            <a:ext cx="400590" cy="599595"/>
            <a:chOff x="0" y="0"/>
            <a:chExt cx="475154" cy="711200"/>
          </a:xfrm>
        </p:grpSpPr>
        <p:sp>
          <p:nvSpPr>
            <p:cNvPr id="14" name="Freeform 14"/>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7ED957"/>
            </a:solidFill>
          </p:spPr>
          <p:txBody>
            <a:bodyPr/>
            <a:lstStyle/>
            <a:p>
              <a:endParaRPr lang="ja-JP" altLang="en-US"/>
            </a:p>
          </p:txBody>
        </p:sp>
        <p:sp>
          <p:nvSpPr>
            <p:cNvPr id="15" name="TextBox 15"/>
            <p:cNvSpPr txBox="1"/>
            <p:nvPr/>
          </p:nvSpPr>
          <p:spPr>
            <a:xfrm>
              <a:off x="74243" y="301625"/>
              <a:ext cx="326668" cy="358775"/>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312093" y="2673247"/>
            <a:ext cx="1322255" cy="1322255"/>
            <a:chOff x="0" y="0"/>
            <a:chExt cx="1763007" cy="1763007"/>
          </a:xfrm>
        </p:grpSpPr>
        <p:grpSp>
          <p:nvGrpSpPr>
            <p:cNvPr id="17" name="Group 17"/>
            <p:cNvGrpSpPr/>
            <p:nvPr/>
          </p:nvGrpSpPr>
          <p:grpSpPr>
            <a:xfrm>
              <a:off x="0" y="0"/>
              <a:ext cx="1763007" cy="176300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504"/>
              </a:solidFill>
              <a:ln w="12700">
                <a:solidFill>
                  <a:srgbClr val="000000"/>
                </a:solidFill>
              </a:ln>
            </p:spPr>
            <p:txBody>
              <a:bodyPr/>
              <a:lstStyle/>
              <a:p>
                <a:endParaRPr lang="ja-JP" altLang="en-US"/>
              </a:p>
            </p:txBody>
          </p:sp>
        </p:grpSp>
        <p:grpSp>
          <p:nvGrpSpPr>
            <p:cNvPr id="19" name="Group 19"/>
            <p:cNvGrpSpPr/>
            <p:nvPr/>
          </p:nvGrpSpPr>
          <p:grpSpPr>
            <a:xfrm>
              <a:off x="0" y="0"/>
              <a:ext cx="1763007" cy="176300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12179" r="-12366" b="-24546"/>
                </a:stretch>
              </a:blipFill>
            </p:spPr>
            <p:txBody>
              <a:bodyPr/>
              <a:lstStyle/>
              <a:p>
                <a:endParaRPr lang="ja-JP" altLang="en-US"/>
              </a:p>
            </p:txBody>
          </p:sp>
        </p:grpSp>
      </p:grpSp>
      <p:grpSp>
        <p:nvGrpSpPr>
          <p:cNvPr id="21" name="Group 21"/>
          <p:cNvGrpSpPr/>
          <p:nvPr/>
        </p:nvGrpSpPr>
        <p:grpSpPr>
          <a:xfrm>
            <a:off x="1989076" y="2638418"/>
            <a:ext cx="4674483" cy="1361332"/>
            <a:chOff x="0" y="0"/>
            <a:chExt cx="1675229" cy="487871"/>
          </a:xfrm>
        </p:grpSpPr>
        <p:sp>
          <p:nvSpPr>
            <p:cNvPr id="22" name="Freeform 22"/>
            <p:cNvSpPr/>
            <p:nvPr/>
          </p:nvSpPr>
          <p:spPr>
            <a:xfrm>
              <a:off x="0" y="0"/>
              <a:ext cx="1675229" cy="487871"/>
            </a:xfrm>
            <a:custGeom>
              <a:avLst/>
              <a:gdLst/>
              <a:ahLst/>
              <a:cxnLst/>
              <a:rect l="l" t="t" r="r" b="b"/>
              <a:pathLst>
                <a:path w="1675229" h="487871">
                  <a:moveTo>
                    <a:pt x="61280" y="0"/>
                  </a:moveTo>
                  <a:lnTo>
                    <a:pt x="1613950" y="0"/>
                  </a:lnTo>
                  <a:cubicBezTo>
                    <a:pt x="1630202" y="0"/>
                    <a:pt x="1645789" y="6456"/>
                    <a:pt x="1657281" y="17948"/>
                  </a:cubicBezTo>
                  <a:cubicBezTo>
                    <a:pt x="1668773" y="29441"/>
                    <a:pt x="1675229" y="45027"/>
                    <a:pt x="1675229" y="61280"/>
                  </a:cubicBezTo>
                  <a:lnTo>
                    <a:pt x="1675229" y="426591"/>
                  </a:lnTo>
                  <a:cubicBezTo>
                    <a:pt x="1675229" y="460435"/>
                    <a:pt x="1647793" y="487871"/>
                    <a:pt x="1613950" y="487871"/>
                  </a:cubicBezTo>
                  <a:lnTo>
                    <a:pt x="61280" y="487871"/>
                  </a:lnTo>
                  <a:cubicBezTo>
                    <a:pt x="45027" y="487871"/>
                    <a:pt x="29441" y="481415"/>
                    <a:pt x="17948" y="469922"/>
                  </a:cubicBezTo>
                  <a:cubicBezTo>
                    <a:pt x="6456" y="458430"/>
                    <a:pt x="0" y="442843"/>
                    <a:pt x="0" y="426591"/>
                  </a:cubicBezTo>
                  <a:lnTo>
                    <a:pt x="0" y="61280"/>
                  </a:lnTo>
                  <a:cubicBezTo>
                    <a:pt x="0" y="27436"/>
                    <a:pt x="27436" y="0"/>
                    <a:pt x="61280" y="0"/>
                  </a:cubicBezTo>
                  <a:close/>
                </a:path>
              </a:pathLst>
            </a:custGeom>
            <a:solidFill>
              <a:srgbClr val="FFFFFF"/>
            </a:solidFill>
          </p:spPr>
          <p:txBody>
            <a:bodyPr/>
            <a:lstStyle/>
            <a:p>
              <a:endParaRPr lang="ja-JP" altLang="en-US"/>
            </a:p>
          </p:txBody>
        </p:sp>
        <p:sp>
          <p:nvSpPr>
            <p:cNvPr id="23" name="TextBox 23"/>
            <p:cNvSpPr txBox="1"/>
            <p:nvPr/>
          </p:nvSpPr>
          <p:spPr>
            <a:xfrm>
              <a:off x="0" y="-28575"/>
              <a:ext cx="1675229" cy="516446"/>
            </a:xfrm>
            <a:prstGeom prst="rect">
              <a:avLst/>
            </a:prstGeom>
          </p:spPr>
          <p:txBody>
            <a:bodyPr lIns="50800" tIns="50800" rIns="50800" bIns="50800" rtlCol="0" anchor="ctr"/>
            <a:lstStyle/>
            <a:p>
              <a:pPr algn="ctr">
                <a:lnSpc>
                  <a:spcPts val="1960"/>
                </a:lnSpc>
              </a:pPr>
              <a:endParaRPr/>
            </a:p>
          </p:txBody>
        </p:sp>
      </p:grpSp>
      <p:grpSp>
        <p:nvGrpSpPr>
          <p:cNvPr id="24" name="Group 24"/>
          <p:cNvGrpSpPr/>
          <p:nvPr/>
        </p:nvGrpSpPr>
        <p:grpSpPr>
          <a:xfrm rot="-4113982">
            <a:off x="1788781" y="2619418"/>
            <a:ext cx="400590" cy="599595"/>
            <a:chOff x="0" y="0"/>
            <a:chExt cx="475154" cy="711200"/>
          </a:xfrm>
        </p:grpSpPr>
        <p:sp>
          <p:nvSpPr>
            <p:cNvPr id="25" name="Freeform 25"/>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FFFFFF"/>
            </a:solidFill>
          </p:spPr>
          <p:txBody>
            <a:bodyPr/>
            <a:lstStyle/>
            <a:p>
              <a:endParaRPr lang="ja-JP" altLang="en-US"/>
            </a:p>
          </p:txBody>
        </p:sp>
        <p:sp>
          <p:nvSpPr>
            <p:cNvPr id="26" name="TextBox 26"/>
            <p:cNvSpPr txBox="1"/>
            <p:nvPr/>
          </p:nvSpPr>
          <p:spPr>
            <a:xfrm>
              <a:off x="74243" y="301625"/>
              <a:ext cx="326668" cy="358775"/>
            </a:xfrm>
            <a:prstGeom prst="rect">
              <a:avLst/>
            </a:prstGeom>
          </p:spPr>
          <p:txBody>
            <a:bodyPr lIns="50800" tIns="50800" rIns="50800" bIns="50800" rtlCol="0" anchor="ctr"/>
            <a:lstStyle/>
            <a:p>
              <a:pPr algn="ctr">
                <a:lnSpc>
                  <a:spcPts val="1960"/>
                </a:lnSpc>
              </a:pPr>
              <a:endParaRPr/>
            </a:p>
          </p:txBody>
        </p:sp>
      </p:grpSp>
      <p:grpSp>
        <p:nvGrpSpPr>
          <p:cNvPr id="28" name="Group 28"/>
          <p:cNvGrpSpPr/>
          <p:nvPr/>
        </p:nvGrpSpPr>
        <p:grpSpPr>
          <a:xfrm>
            <a:off x="-1" y="9936000"/>
            <a:ext cx="7556501" cy="757401"/>
            <a:chOff x="0" y="0"/>
            <a:chExt cx="3017389" cy="812800"/>
          </a:xfrm>
        </p:grpSpPr>
        <p:sp>
          <p:nvSpPr>
            <p:cNvPr id="29" name="Freeform 29"/>
            <p:cNvSpPr/>
            <p:nvPr/>
          </p:nvSpPr>
          <p:spPr>
            <a:xfrm>
              <a:off x="0" y="0"/>
              <a:ext cx="3017389" cy="812800"/>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endParaRPr lang="ja-JP" altLang="en-US"/>
            </a:p>
          </p:txBody>
        </p:sp>
        <p:sp>
          <p:nvSpPr>
            <p:cNvPr id="30" name="TextBox 30"/>
            <p:cNvSpPr txBox="1"/>
            <p:nvPr/>
          </p:nvSpPr>
          <p:spPr>
            <a:xfrm>
              <a:off x="0" y="-28575"/>
              <a:ext cx="3017389" cy="841375"/>
            </a:xfrm>
            <a:prstGeom prst="rect">
              <a:avLst/>
            </a:prstGeom>
          </p:spPr>
          <p:txBody>
            <a:bodyPr lIns="50800" tIns="50800" rIns="50800" bIns="50800" rtlCol="0" anchor="ctr"/>
            <a:lstStyle/>
            <a:p>
              <a:pPr algn="ctr">
                <a:lnSpc>
                  <a:spcPts val="1960"/>
                </a:lnSpc>
                <a:spcBef>
                  <a:spcPct val="0"/>
                </a:spcBef>
              </a:pPr>
              <a:endParaRPr/>
            </a:p>
          </p:txBody>
        </p:sp>
      </p:grpSp>
      <p:sp>
        <p:nvSpPr>
          <p:cNvPr id="31" name="Freeform 31"/>
          <p:cNvSpPr/>
          <p:nvPr/>
        </p:nvSpPr>
        <p:spPr>
          <a:xfrm>
            <a:off x="1729533" y="9994900"/>
            <a:ext cx="4100934" cy="478224"/>
          </a:xfrm>
          <a:custGeom>
            <a:avLst/>
            <a:gdLst/>
            <a:ahLst/>
            <a:cxnLst/>
            <a:rect l="l" t="t" r="r" b="b"/>
            <a:pathLst>
              <a:path w="4100934" h="478224">
                <a:moveTo>
                  <a:pt x="0" y="0"/>
                </a:moveTo>
                <a:lnTo>
                  <a:pt x="4100934" y="0"/>
                </a:lnTo>
                <a:lnTo>
                  <a:pt x="4100934" y="478224"/>
                </a:lnTo>
                <a:lnTo>
                  <a:pt x="0" y="478224"/>
                </a:lnTo>
                <a:lnTo>
                  <a:pt x="0" y="0"/>
                </a:lnTo>
                <a:close/>
              </a:path>
            </a:pathLst>
          </a:custGeom>
          <a:blipFill>
            <a:blip r:embed="rId5"/>
            <a:stretch>
              <a:fillRect/>
            </a:stretch>
          </a:blipFill>
        </p:spPr>
        <p:txBody>
          <a:bodyPr/>
          <a:lstStyle/>
          <a:p>
            <a:endParaRPr lang="ja-JP" altLang="en-US"/>
          </a:p>
        </p:txBody>
      </p:sp>
      <p:sp>
        <p:nvSpPr>
          <p:cNvPr id="41" name="TextBox 41"/>
          <p:cNvSpPr txBox="1"/>
          <p:nvPr/>
        </p:nvSpPr>
        <p:spPr>
          <a:xfrm>
            <a:off x="2823902" y="1235736"/>
            <a:ext cx="4295655" cy="726674"/>
          </a:xfrm>
          <a:prstGeom prst="rect">
            <a:avLst/>
          </a:prstGeom>
        </p:spPr>
        <p:txBody>
          <a:bodyPr lIns="0" tIns="0" rIns="0" bIns="0" rtlCol="0" anchor="t">
            <a:spAutoFit/>
          </a:bodyPr>
          <a:lstStyle/>
          <a:p>
            <a:pPr>
              <a:lnSpc>
                <a:spcPts val="2988"/>
              </a:lnSpc>
            </a:pPr>
            <a:r>
              <a:rPr lang="ja-JP" altLang="en-US" sz="2469" dirty="0">
                <a:solidFill>
                  <a:srgbClr val="000000"/>
                </a:solidFill>
                <a:latin typeface="HG創英角ｺﾞｼｯｸUB" panose="020B0909000000000000" pitchFamily="49" charset="-128"/>
                <a:ea typeface="HG創英角ｺﾞｼｯｸUB" panose="020B0909000000000000" pitchFamily="49" charset="-128"/>
              </a:rPr>
              <a:t>労働組合が政治に取り組んだ</a:t>
            </a:r>
            <a:endParaRPr lang="en-US" altLang="ja-JP" sz="2469" dirty="0">
              <a:solidFill>
                <a:srgbClr val="000000"/>
              </a:solidFill>
              <a:latin typeface="HG創英角ｺﾞｼｯｸUB" panose="020B0909000000000000" pitchFamily="49" charset="-128"/>
              <a:ea typeface="HG創英角ｺﾞｼｯｸUB" panose="020B0909000000000000" pitchFamily="49" charset="-128"/>
            </a:endParaRPr>
          </a:p>
          <a:p>
            <a:pPr>
              <a:lnSpc>
                <a:spcPts val="2988"/>
              </a:lnSpc>
            </a:pPr>
            <a:r>
              <a:rPr lang="ja-JP" altLang="en-US" sz="2469" dirty="0">
                <a:solidFill>
                  <a:srgbClr val="000000"/>
                </a:solidFill>
                <a:latin typeface="HG創英角ｺﾞｼｯｸUB" panose="020B0909000000000000" pitchFamily="49" charset="-128"/>
                <a:ea typeface="HG創英角ｺﾞｼｯｸUB" panose="020B0909000000000000" pitchFamily="49" charset="-128"/>
              </a:rPr>
              <a:t>成果ってあるんですか？</a:t>
            </a:r>
            <a:endParaRPr lang="en-US" altLang="ja-JP" sz="2469" dirty="0">
              <a:solidFill>
                <a:srgbClr val="000000"/>
              </a:solidFill>
              <a:latin typeface="HG創英角ｺﾞｼｯｸUB" panose="020B0909000000000000" pitchFamily="49" charset="-128"/>
              <a:ea typeface="HG創英角ｺﾞｼｯｸUB" panose="020B0909000000000000" pitchFamily="49" charset="-128"/>
            </a:endParaRPr>
          </a:p>
        </p:txBody>
      </p:sp>
      <p:sp>
        <p:nvSpPr>
          <p:cNvPr id="42" name="TextBox 42"/>
          <p:cNvSpPr txBox="1"/>
          <p:nvPr/>
        </p:nvSpPr>
        <p:spPr>
          <a:xfrm>
            <a:off x="2266106" y="246457"/>
            <a:ext cx="4464602" cy="468911"/>
          </a:xfrm>
          <a:prstGeom prst="rect">
            <a:avLst/>
          </a:prstGeom>
        </p:spPr>
        <p:txBody>
          <a:bodyPr lIns="0" tIns="0" rIns="0" bIns="0" rtlCol="0" anchor="t">
            <a:spAutoFit/>
          </a:bodyPr>
          <a:lstStyle/>
          <a:p>
            <a:pPr>
              <a:lnSpc>
                <a:spcPts val="4200"/>
              </a:lnSpc>
            </a:pPr>
            <a:r>
              <a:rPr lang="en-US" sz="3000" dirty="0" err="1">
                <a:solidFill>
                  <a:srgbClr val="FFFFFF"/>
                </a:solidFill>
                <a:latin typeface="HG創英角ｺﾞｼｯｸUB" panose="020B0909000000000000" pitchFamily="49" charset="-128"/>
                <a:ea typeface="HG創英角ｺﾞｼｯｸUB" panose="020B0909000000000000" pitchFamily="49" charset="-128"/>
              </a:rPr>
              <a:t>に郡山りょうが答えます</a:t>
            </a:r>
            <a:endParaRPr lang="en-US" sz="3000" dirty="0">
              <a:solidFill>
                <a:srgbClr val="FFFFFF"/>
              </a:solidFill>
              <a:latin typeface="HG創英角ｺﾞｼｯｸUB" panose="020B0909000000000000" pitchFamily="49" charset="-128"/>
              <a:ea typeface="HG創英角ｺﾞｼｯｸUB" panose="020B0909000000000000" pitchFamily="49" charset="-128"/>
            </a:endParaRPr>
          </a:p>
        </p:txBody>
      </p:sp>
      <p:sp>
        <p:nvSpPr>
          <p:cNvPr id="43" name="TextBox 43"/>
          <p:cNvSpPr txBox="1"/>
          <p:nvPr/>
        </p:nvSpPr>
        <p:spPr>
          <a:xfrm>
            <a:off x="6480822" y="337200"/>
            <a:ext cx="937132" cy="338875"/>
          </a:xfrm>
          <a:prstGeom prst="rect">
            <a:avLst/>
          </a:prstGeom>
        </p:spPr>
        <p:txBody>
          <a:bodyPr wrap="square" lIns="0" tIns="0" rIns="0" bIns="0" rtlCol="0" anchor="t">
            <a:spAutoFit/>
          </a:bodyPr>
          <a:lstStyle/>
          <a:p>
            <a:pPr algn="r">
              <a:lnSpc>
                <a:spcPts val="3080"/>
              </a:lnSpc>
            </a:pPr>
            <a:r>
              <a:rPr lang="en-US" sz="2200" b="1" dirty="0">
                <a:solidFill>
                  <a:srgbClr val="FFFFFF"/>
                </a:solidFill>
                <a:latin typeface="BIZ UDゴシック" panose="020B0400000000000000" pitchFamily="49" charset="-128"/>
                <a:ea typeface="BIZ UDゴシック" panose="020B0400000000000000" pitchFamily="49" charset="-128"/>
              </a:rPr>
              <a:t>No.</a:t>
            </a:r>
            <a:r>
              <a:rPr lang="en-US" altLang="ja-JP" sz="2200" b="1" dirty="0">
                <a:solidFill>
                  <a:srgbClr val="FFFFFF"/>
                </a:solidFill>
                <a:latin typeface="BIZ UDゴシック" panose="020B0400000000000000" pitchFamily="49" charset="-128"/>
                <a:ea typeface="BIZ UDゴシック" panose="020B0400000000000000" pitchFamily="49" charset="-128"/>
              </a:rPr>
              <a:t>2</a:t>
            </a:r>
            <a:endParaRPr lang="en-US" sz="2200" b="1" dirty="0">
              <a:solidFill>
                <a:srgbClr val="FFFFFF"/>
              </a:solidFill>
              <a:latin typeface="BIZ UDゴシック" panose="020B0400000000000000" pitchFamily="49" charset="-128"/>
              <a:ea typeface="BIZ UDゴシック" panose="020B0400000000000000" pitchFamily="49" charset="-128"/>
            </a:endParaRPr>
          </a:p>
        </p:txBody>
      </p:sp>
      <p:sp>
        <p:nvSpPr>
          <p:cNvPr id="44" name="TextBox 44"/>
          <p:cNvSpPr txBox="1"/>
          <p:nvPr/>
        </p:nvSpPr>
        <p:spPr>
          <a:xfrm>
            <a:off x="2226497" y="2765051"/>
            <a:ext cx="4295655" cy="1111394"/>
          </a:xfrm>
          <a:prstGeom prst="rect">
            <a:avLst/>
          </a:prstGeom>
        </p:spPr>
        <p:txBody>
          <a:bodyPr lIns="0" tIns="0" rIns="0" bIns="0" rtlCol="0" anchor="t">
            <a:spAutoFit/>
          </a:bodyPr>
          <a:lstStyle/>
          <a:p>
            <a:pPr>
              <a:lnSpc>
                <a:spcPts val="2988"/>
              </a:lnSpc>
            </a:pPr>
            <a:r>
              <a:rPr lang="ja-JP" altLang="en-US" sz="2469" dirty="0">
                <a:solidFill>
                  <a:srgbClr val="000000"/>
                </a:solidFill>
                <a:latin typeface="HG創英角ｺﾞｼｯｸUB" panose="020B0909000000000000" pitchFamily="49" charset="-128"/>
                <a:ea typeface="HG創英角ｺﾞｼｯｸUB" panose="020B0909000000000000" pitchFamily="49" charset="-128"/>
              </a:rPr>
              <a:t>色々あります！皆さんの「現場の声」が成果になった事例をいくつか紹介しますね！</a:t>
            </a:r>
            <a:endParaRPr lang="en-US" altLang="ja-JP" sz="2469" dirty="0">
              <a:solidFill>
                <a:srgbClr val="000000"/>
              </a:solidFill>
              <a:latin typeface="HG創英角ｺﾞｼｯｸUB" panose="020B0909000000000000" pitchFamily="49" charset="-128"/>
              <a:ea typeface="HG創英角ｺﾞｼｯｸUB" panose="020B0909000000000000" pitchFamily="49" charset="-128"/>
            </a:endParaRPr>
          </a:p>
        </p:txBody>
      </p:sp>
      <p:sp>
        <p:nvSpPr>
          <p:cNvPr id="46" name="TextBox 46"/>
          <p:cNvSpPr txBox="1"/>
          <p:nvPr/>
        </p:nvSpPr>
        <p:spPr>
          <a:xfrm>
            <a:off x="1989076" y="1826244"/>
            <a:ext cx="639663" cy="547842"/>
          </a:xfrm>
          <a:prstGeom prst="rect">
            <a:avLst/>
          </a:prstGeom>
        </p:spPr>
        <p:txBody>
          <a:bodyPr wrap="square" lIns="0" tIns="0" rIns="0" bIns="0" rtlCol="0" anchor="t">
            <a:spAutoFit/>
          </a:bodyPr>
          <a:lstStyle/>
          <a:p>
            <a:pPr algn="r">
              <a:lnSpc>
                <a:spcPts val="2239"/>
              </a:lnSpc>
            </a:pPr>
            <a:r>
              <a:rPr lang="en-US" sz="1599" dirty="0" err="1">
                <a:solidFill>
                  <a:srgbClr val="545454"/>
                </a:solidFill>
                <a:latin typeface="HG創英角ｺﾞｼｯｸUB" panose="020B0909000000000000" pitchFamily="49" charset="-128"/>
                <a:ea typeface="HG創英角ｺﾞｼｯｸUB" panose="020B0909000000000000" pitchFamily="49" charset="-128"/>
              </a:rPr>
              <a:t>既読</a:t>
            </a:r>
            <a:endParaRPr lang="en-US" sz="1599" dirty="0">
              <a:solidFill>
                <a:srgbClr val="545454"/>
              </a:solidFill>
              <a:latin typeface="HG創英角ｺﾞｼｯｸUB" panose="020B0909000000000000" pitchFamily="49" charset="-128"/>
              <a:ea typeface="HG創英角ｺﾞｼｯｸUB" panose="020B0909000000000000" pitchFamily="49" charset="-128"/>
            </a:endParaRPr>
          </a:p>
          <a:p>
            <a:pPr algn="r">
              <a:lnSpc>
                <a:spcPts val="2239"/>
              </a:lnSpc>
            </a:pPr>
            <a:endParaRPr lang="en-US" sz="1599" dirty="0">
              <a:solidFill>
                <a:srgbClr val="545454"/>
              </a:solidFill>
              <a:ea typeface="Noto Sans JP Medium"/>
            </a:endParaRPr>
          </a:p>
        </p:txBody>
      </p:sp>
      <p:sp>
        <p:nvSpPr>
          <p:cNvPr id="47" name="TextBox 47"/>
          <p:cNvSpPr txBox="1"/>
          <p:nvPr/>
        </p:nvSpPr>
        <p:spPr>
          <a:xfrm>
            <a:off x="119531" y="221431"/>
            <a:ext cx="2353908" cy="468911"/>
          </a:xfrm>
          <a:prstGeom prst="rect">
            <a:avLst/>
          </a:prstGeom>
        </p:spPr>
        <p:txBody>
          <a:bodyPr lIns="0" tIns="0" rIns="0" bIns="0" rtlCol="0" anchor="t">
            <a:spAutoFit/>
          </a:bodyPr>
          <a:lstStyle/>
          <a:p>
            <a:pPr>
              <a:lnSpc>
                <a:spcPts val="4200"/>
              </a:lnSpc>
            </a:pPr>
            <a:r>
              <a:rPr lang="en-US" sz="3000" dirty="0">
                <a:solidFill>
                  <a:srgbClr val="FFFFFF"/>
                </a:solidFill>
                <a:latin typeface="HG創英角ｺﾞｼｯｸUB" panose="020B0909000000000000" pitchFamily="49" charset="-128"/>
                <a:ea typeface="HG創英角ｺﾞｼｯｸUB" panose="020B0909000000000000" pitchFamily="49" charset="-128"/>
              </a:rPr>
              <a:t>「</a:t>
            </a:r>
            <a:r>
              <a:rPr lang="en-US" sz="3000" dirty="0" err="1">
                <a:solidFill>
                  <a:srgbClr val="FFFFFF"/>
                </a:solidFill>
                <a:latin typeface="HG創英角ｺﾞｼｯｸUB" panose="020B0909000000000000" pitchFamily="49" charset="-128"/>
                <a:ea typeface="HG創英角ｺﾞｼｯｸUB" panose="020B0909000000000000" pitchFamily="49" charset="-128"/>
              </a:rPr>
              <a:t>現場の声</a:t>
            </a:r>
            <a:r>
              <a:rPr lang="en-US" sz="3000" dirty="0">
                <a:solidFill>
                  <a:srgbClr val="FFFFFF"/>
                </a:solidFill>
                <a:latin typeface="HG創英角ｺﾞｼｯｸUB" panose="020B0909000000000000" pitchFamily="49" charset="-128"/>
                <a:ea typeface="HG創英角ｺﾞｼｯｸUB" panose="020B0909000000000000" pitchFamily="49" charset="-128"/>
              </a:rPr>
              <a:t>」</a:t>
            </a:r>
          </a:p>
        </p:txBody>
      </p:sp>
      <p:pic>
        <p:nvPicPr>
          <p:cNvPr id="49" name="図 48" descr="QR コード&#10;&#10;自動的に生成された説明">
            <a:extLst>
              <a:ext uri="{FF2B5EF4-FFF2-40B4-BE49-F238E27FC236}">
                <a16:creationId xmlns:a16="http://schemas.microsoft.com/office/drawing/2014/main" id="{3311E054-F0A4-A273-D4ED-2FBF35BD02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4700" y="9993373"/>
            <a:ext cx="500784" cy="500784"/>
          </a:xfrm>
          <a:prstGeom prst="rect">
            <a:avLst/>
          </a:prstGeom>
        </p:spPr>
      </p:pic>
      <p:sp>
        <p:nvSpPr>
          <p:cNvPr id="50" name="TextBox 38">
            <a:extLst>
              <a:ext uri="{FF2B5EF4-FFF2-40B4-BE49-F238E27FC236}">
                <a16:creationId xmlns:a16="http://schemas.microsoft.com/office/drawing/2014/main" id="{EEDA00DB-34C0-C720-13B9-380082CD2ED1}"/>
              </a:ext>
            </a:extLst>
          </p:cNvPr>
          <p:cNvSpPr txBox="1"/>
          <p:nvPr/>
        </p:nvSpPr>
        <p:spPr>
          <a:xfrm>
            <a:off x="258138" y="9932970"/>
            <a:ext cx="962686" cy="655458"/>
          </a:xfrm>
          <a:prstGeom prst="rect">
            <a:avLst/>
          </a:prstGeom>
        </p:spPr>
        <p:txBody>
          <a:bodyPr lIns="50800" tIns="50800" rIns="50800" bIns="50800" rtlCol="0" anchor="ctr"/>
          <a:lstStyle/>
          <a:p>
            <a:pPr algn="just">
              <a:lnSpc>
                <a:spcPts val="1680"/>
              </a:lnSpc>
            </a:pPr>
            <a:r>
              <a:rPr lang="en-US" sz="1000" b="1" dirty="0" err="1">
                <a:solidFill>
                  <a:srgbClr val="FFFFFF"/>
                </a:solidFill>
                <a:latin typeface="BIZ UDGothic" panose="020B0400000000000000" pitchFamily="49" charset="-128"/>
                <a:ea typeface="BIZ UDGothic" panose="020B0400000000000000" pitchFamily="49" charset="-128"/>
              </a:rPr>
              <a:t>公式サイトは</a:t>
            </a:r>
            <a:endParaRPr lang="en-US" sz="1000" b="1" dirty="0">
              <a:solidFill>
                <a:srgbClr val="FFFFFF"/>
              </a:solidFill>
              <a:latin typeface="BIZ UDGothic" panose="020B0400000000000000" pitchFamily="49" charset="-128"/>
              <a:ea typeface="BIZ UDGothic" panose="020B0400000000000000" pitchFamily="49" charset="-128"/>
            </a:endParaRPr>
          </a:p>
          <a:p>
            <a:pPr algn="just">
              <a:lnSpc>
                <a:spcPts val="1680"/>
              </a:lnSpc>
            </a:pPr>
            <a:r>
              <a:rPr lang="en-US" sz="1000" b="1" dirty="0" err="1">
                <a:solidFill>
                  <a:srgbClr val="FFFFFF"/>
                </a:solidFill>
                <a:latin typeface="BIZ UDGothic" panose="020B0400000000000000" pitchFamily="49" charset="-128"/>
                <a:ea typeface="BIZ UDGothic" panose="020B0400000000000000" pitchFamily="49" charset="-128"/>
              </a:rPr>
              <a:t>こちらから</a:t>
            </a:r>
            <a:r>
              <a:rPr lang="en-US" sz="1000" b="1" dirty="0">
                <a:solidFill>
                  <a:srgbClr val="FFFFFF"/>
                </a:solidFill>
                <a:latin typeface="BIZ UDGothic" panose="020B0400000000000000" pitchFamily="49" charset="-128"/>
                <a:ea typeface="BIZ UDGothic" panose="020B0400000000000000" pitchFamily="49" charset="-128"/>
              </a:rPr>
              <a:t>→</a:t>
            </a:r>
            <a:endParaRPr lang="en-US" sz="500" b="1" dirty="0">
              <a:solidFill>
                <a:srgbClr val="FFFFFF"/>
              </a:solidFill>
              <a:latin typeface="BIZ UDGothic" panose="020B0400000000000000" pitchFamily="49" charset="-128"/>
              <a:ea typeface="BIZ UDGothic" panose="020B0400000000000000" pitchFamily="49" charset="-128"/>
            </a:endParaRPr>
          </a:p>
        </p:txBody>
      </p:sp>
      <p:sp>
        <p:nvSpPr>
          <p:cNvPr id="48" name="テキスト ボックス 47">
            <a:extLst>
              <a:ext uri="{FF2B5EF4-FFF2-40B4-BE49-F238E27FC236}">
                <a16:creationId xmlns:a16="http://schemas.microsoft.com/office/drawing/2014/main" id="{518D2FF9-048E-7B65-F1BD-289DF59CEC19}"/>
              </a:ext>
            </a:extLst>
          </p:cNvPr>
          <p:cNvSpPr txBox="1"/>
          <p:nvPr/>
        </p:nvSpPr>
        <p:spPr>
          <a:xfrm>
            <a:off x="266614" y="5606301"/>
            <a:ext cx="2262158" cy="369332"/>
          </a:xfrm>
          <a:prstGeom prst="rect">
            <a:avLst/>
          </a:prstGeom>
          <a:noFill/>
        </p:spPr>
        <p:txBody>
          <a:bodyPr wrap="none" rtlCol="0">
            <a:spAutoFit/>
          </a:bodyPr>
          <a:lstStyle/>
          <a:p>
            <a:r>
              <a:rPr kumimoji="1" lang="ja-JP" altLang="en-US" dirty="0">
                <a:solidFill>
                  <a:srgbClr val="F35404"/>
                </a:solidFill>
                <a:latin typeface="HGP創英角ｺﾞｼｯｸUB" panose="020B0900000000000000" pitchFamily="50" charset="-128"/>
                <a:ea typeface="HGP創英角ｺﾞｼｯｸUB" panose="020B0900000000000000" pitchFamily="50" charset="-128"/>
              </a:rPr>
              <a:t>自動車重量税の還付</a:t>
            </a:r>
          </a:p>
        </p:txBody>
      </p:sp>
      <p:sp>
        <p:nvSpPr>
          <p:cNvPr id="36" name="正方形/長方形 35">
            <a:extLst>
              <a:ext uri="{FF2B5EF4-FFF2-40B4-BE49-F238E27FC236}">
                <a16:creationId xmlns:a16="http://schemas.microsoft.com/office/drawing/2014/main" id="{2A7A249D-2275-1020-54DF-71EED228E9B0}"/>
              </a:ext>
            </a:extLst>
          </p:cNvPr>
          <p:cNvSpPr/>
          <p:nvPr/>
        </p:nvSpPr>
        <p:spPr>
          <a:xfrm>
            <a:off x="354780" y="4408954"/>
            <a:ext cx="2057400" cy="1183226"/>
          </a:xfrm>
          <a:prstGeom prst="rect">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0AC6B81B-3351-F1D6-C3FB-53A659BB810E}"/>
              </a:ext>
            </a:extLst>
          </p:cNvPr>
          <p:cNvSpPr/>
          <p:nvPr/>
        </p:nvSpPr>
        <p:spPr>
          <a:xfrm>
            <a:off x="2749548" y="4408954"/>
            <a:ext cx="2057400" cy="1183226"/>
          </a:xfrm>
          <a:prstGeom prst="rect">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0B6BC8B2-91EB-4A79-9368-DF89B9E0A46F}"/>
              </a:ext>
            </a:extLst>
          </p:cNvPr>
          <p:cNvSpPr/>
          <p:nvPr/>
        </p:nvSpPr>
        <p:spPr>
          <a:xfrm>
            <a:off x="5144316" y="4406219"/>
            <a:ext cx="2057400" cy="1183226"/>
          </a:xfrm>
          <a:prstGeom prst="rect">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99AEE32D-3BF3-C152-6D0D-0C67B98134E6}"/>
              </a:ext>
            </a:extLst>
          </p:cNvPr>
          <p:cNvSpPr/>
          <p:nvPr/>
        </p:nvSpPr>
        <p:spPr>
          <a:xfrm>
            <a:off x="354780" y="7063445"/>
            <a:ext cx="2057400" cy="1183226"/>
          </a:xfrm>
          <a:prstGeom prst="rect">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5EDEA0AB-8125-80AB-402D-6581E20AEC11}"/>
              </a:ext>
            </a:extLst>
          </p:cNvPr>
          <p:cNvSpPr/>
          <p:nvPr/>
        </p:nvSpPr>
        <p:spPr>
          <a:xfrm>
            <a:off x="2749548" y="7063445"/>
            <a:ext cx="2057400" cy="1183226"/>
          </a:xfrm>
          <a:prstGeom prst="rect">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4" name="図 53" descr="アイコン&#10;&#10;自動的に生成された説明">
            <a:extLst>
              <a:ext uri="{FF2B5EF4-FFF2-40B4-BE49-F238E27FC236}">
                <a16:creationId xmlns:a16="http://schemas.microsoft.com/office/drawing/2014/main" id="{F2318177-B703-E80D-F403-975FD443E9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560" y="4527604"/>
            <a:ext cx="1061841" cy="1061841"/>
          </a:xfrm>
          <a:prstGeom prst="rect">
            <a:avLst/>
          </a:prstGeom>
        </p:spPr>
      </p:pic>
      <p:pic>
        <p:nvPicPr>
          <p:cNvPr id="56" name="図 55" descr="写真, ゲーム, ビデオ, ケーキ が含まれている画像&#10;&#10;自動的に生成された説明">
            <a:extLst>
              <a:ext uri="{FF2B5EF4-FFF2-40B4-BE49-F238E27FC236}">
                <a16:creationId xmlns:a16="http://schemas.microsoft.com/office/drawing/2014/main" id="{5DE1BB92-406F-6D7A-7369-F372E5DB9E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4293" y="4437098"/>
            <a:ext cx="584210" cy="584210"/>
          </a:xfrm>
          <a:prstGeom prst="rect">
            <a:avLst/>
          </a:prstGeom>
        </p:spPr>
      </p:pic>
      <p:pic>
        <p:nvPicPr>
          <p:cNvPr id="58" name="図 57" descr="アイコン&#10;&#10;自動的に生成された説明">
            <a:extLst>
              <a:ext uri="{FF2B5EF4-FFF2-40B4-BE49-F238E27FC236}">
                <a16:creationId xmlns:a16="http://schemas.microsoft.com/office/drawing/2014/main" id="{93FE5730-D9E3-FEFE-935A-3A36AB7BCB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6996" y="7349487"/>
            <a:ext cx="592814" cy="592814"/>
          </a:xfrm>
          <a:prstGeom prst="rect">
            <a:avLst/>
          </a:prstGeom>
        </p:spPr>
      </p:pic>
      <p:pic>
        <p:nvPicPr>
          <p:cNvPr id="60" name="図 59" descr="アイコン&#10;&#10;自動的に生成された説明">
            <a:extLst>
              <a:ext uri="{FF2B5EF4-FFF2-40B4-BE49-F238E27FC236}">
                <a16:creationId xmlns:a16="http://schemas.microsoft.com/office/drawing/2014/main" id="{2A816A31-8809-D91D-8575-344D59FA0A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37936" y="7349890"/>
            <a:ext cx="609340" cy="592815"/>
          </a:xfrm>
          <a:prstGeom prst="rect">
            <a:avLst/>
          </a:prstGeom>
        </p:spPr>
      </p:pic>
      <p:pic>
        <p:nvPicPr>
          <p:cNvPr id="62" name="図 61" descr="ホイール が含まれている画像&#10;&#10;自動的に生成された説明">
            <a:extLst>
              <a:ext uri="{FF2B5EF4-FFF2-40B4-BE49-F238E27FC236}">
                <a16:creationId xmlns:a16="http://schemas.microsoft.com/office/drawing/2014/main" id="{9FDF16DA-87ED-71FE-8E3E-FF240ED3059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37333" y="7138373"/>
            <a:ext cx="530865" cy="530865"/>
          </a:xfrm>
          <a:prstGeom prst="rect">
            <a:avLst/>
          </a:prstGeom>
        </p:spPr>
      </p:pic>
      <p:pic>
        <p:nvPicPr>
          <p:cNvPr id="64" name="図 63" descr="アイコン&#10;&#10;自動的に生成された説明">
            <a:extLst>
              <a:ext uri="{FF2B5EF4-FFF2-40B4-BE49-F238E27FC236}">
                <a16:creationId xmlns:a16="http://schemas.microsoft.com/office/drawing/2014/main" id="{BBA56187-AFEA-F14E-E18D-23F992A6841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11629" y="4641124"/>
            <a:ext cx="650064" cy="650064"/>
          </a:xfrm>
          <a:prstGeom prst="rect">
            <a:avLst/>
          </a:prstGeom>
        </p:spPr>
      </p:pic>
      <p:pic>
        <p:nvPicPr>
          <p:cNvPr id="66" name="図 65" descr="図形, 矢印&#10;&#10;自動的に生成された説明">
            <a:extLst>
              <a:ext uri="{FF2B5EF4-FFF2-40B4-BE49-F238E27FC236}">
                <a16:creationId xmlns:a16="http://schemas.microsoft.com/office/drawing/2014/main" id="{E99BF125-3ADD-CF32-68CA-B11CBCE099F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01569" y="4538945"/>
            <a:ext cx="822956" cy="822956"/>
          </a:xfrm>
          <a:prstGeom prst="rect">
            <a:avLst/>
          </a:prstGeom>
        </p:spPr>
      </p:pic>
      <p:pic>
        <p:nvPicPr>
          <p:cNvPr id="68" name="図 67" descr="図形, 矢印&#10;&#10;自動的に生成された説明">
            <a:extLst>
              <a:ext uri="{FF2B5EF4-FFF2-40B4-BE49-F238E27FC236}">
                <a16:creationId xmlns:a16="http://schemas.microsoft.com/office/drawing/2014/main" id="{EC51E139-9C99-0F68-AB75-19BA0DC455B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93610" y="4557430"/>
            <a:ext cx="784028" cy="784028"/>
          </a:xfrm>
          <a:prstGeom prst="rect">
            <a:avLst/>
          </a:prstGeom>
        </p:spPr>
      </p:pic>
      <p:pic>
        <p:nvPicPr>
          <p:cNvPr id="76" name="図 75" descr="アイコン が含まれている画像&#10;&#10;自動的に生成された説明">
            <a:extLst>
              <a:ext uri="{FF2B5EF4-FFF2-40B4-BE49-F238E27FC236}">
                <a16:creationId xmlns:a16="http://schemas.microsoft.com/office/drawing/2014/main" id="{1B5FE81D-05E5-4044-625B-31A0B9C748B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47984" y="4633314"/>
            <a:ext cx="650064" cy="650064"/>
          </a:xfrm>
          <a:prstGeom prst="rect">
            <a:avLst/>
          </a:prstGeom>
        </p:spPr>
      </p:pic>
      <p:pic>
        <p:nvPicPr>
          <p:cNvPr id="78" name="図 77" descr="アイコン&#10;&#10;自動的に生成された説明">
            <a:extLst>
              <a:ext uri="{FF2B5EF4-FFF2-40B4-BE49-F238E27FC236}">
                <a16:creationId xmlns:a16="http://schemas.microsoft.com/office/drawing/2014/main" id="{BA5DBB04-703E-5025-4508-B2B6C83A993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45216" y="4667464"/>
            <a:ext cx="562087" cy="562087"/>
          </a:xfrm>
          <a:prstGeom prst="rect">
            <a:avLst/>
          </a:prstGeom>
        </p:spPr>
      </p:pic>
      <p:pic>
        <p:nvPicPr>
          <p:cNvPr id="80" name="図 79" descr="抽象, シルエット が含まれている画像&#10;&#10;自動的に生成された説明">
            <a:extLst>
              <a:ext uri="{FF2B5EF4-FFF2-40B4-BE49-F238E27FC236}">
                <a16:creationId xmlns:a16="http://schemas.microsoft.com/office/drawing/2014/main" id="{EC1FADCA-1CF8-60FB-A51F-E289BECEE4B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41290" y="7300428"/>
            <a:ext cx="694640" cy="694640"/>
          </a:xfrm>
          <a:prstGeom prst="rect">
            <a:avLst/>
          </a:prstGeom>
        </p:spPr>
      </p:pic>
      <p:pic>
        <p:nvPicPr>
          <p:cNvPr id="82" name="図 81" descr="アイコン&#10;&#10;自動的に生成された説明">
            <a:extLst>
              <a:ext uri="{FF2B5EF4-FFF2-40B4-BE49-F238E27FC236}">
                <a16:creationId xmlns:a16="http://schemas.microsoft.com/office/drawing/2014/main" id="{6B0330E7-0E90-CE3D-2910-43169908B2F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29769" y="7311206"/>
            <a:ext cx="645581" cy="645581"/>
          </a:xfrm>
          <a:prstGeom prst="rect">
            <a:avLst/>
          </a:prstGeom>
        </p:spPr>
      </p:pic>
      <p:pic>
        <p:nvPicPr>
          <p:cNvPr id="84" name="図 83" descr="図形, 矢印&#10;&#10;自動的に生成された説明">
            <a:extLst>
              <a:ext uri="{FF2B5EF4-FFF2-40B4-BE49-F238E27FC236}">
                <a16:creationId xmlns:a16="http://schemas.microsoft.com/office/drawing/2014/main" id="{1EDDEBD0-23BC-A473-5D86-FF90D17F41D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25234" y="7516411"/>
            <a:ext cx="305654" cy="305654"/>
          </a:xfrm>
          <a:prstGeom prst="rect">
            <a:avLst/>
          </a:prstGeom>
        </p:spPr>
      </p:pic>
      <p:pic>
        <p:nvPicPr>
          <p:cNvPr id="85" name="図 84" descr="図形, 矢印&#10;&#10;自動的に生成された説明">
            <a:extLst>
              <a:ext uri="{FF2B5EF4-FFF2-40B4-BE49-F238E27FC236}">
                <a16:creationId xmlns:a16="http://schemas.microsoft.com/office/drawing/2014/main" id="{037EF3A6-A8DA-BCD0-2D93-2D6DE4A0FC3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29154" y="7481169"/>
            <a:ext cx="305654" cy="305654"/>
          </a:xfrm>
          <a:prstGeom prst="rect">
            <a:avLst/>
          </a:prstGeom>
        </p:spPr>
      </p:pic>
      <p:sp>
        <p:nvSpPr>
          <p:cNvPr id="86" name="テキスト ボックス 85">
            <a:extLst>
              <a:ext uri="{FF2B5EF4-FFF2-40B4-BE49-F238E27FC236}">
                <a16:creationId xmlns:a16="http://schemas.microsoft.com/office/drawing/2014/main" id="{2B54E723-1053-D585-5FB2-B2E6FEDF5A67}"/>
              </a:ext>
            </a:extLst>
          </p:cNvPr>
          <p:cNvSpPr txBox="1"/>
          <p:nvPr/>
        </p:nvSpPr>
        <p:spPr>
          <a:xfrm>
            <a:off x="266614" y="5947201"/>
            <a:ext cx="2225288" cy="646331"/>
          </a:xfrm>
          <a:prstGeom prst="rect">
            <a:avLst/>
          </a:prstGeom>
          <a:noFill/>
        </p:spPr>
        <p:txBody>
          <a:bodyPr wrap="square" rtlCol="0">
            <a:spAutoFit/>
          </a:bodyPr>
          <a:lstStyle/>
          <a:p>
            <a:pPr algn="just"/>
            <a:r>
              <a:rPr kumimoji="1" lang="ja-JP" altLang="en-US" sz="1200" b="1" dirty="0">
                <a:latin typeface="BIZ UDゴシック" panose="020B0400000000000000" pitchFamily="49" charset="-128"/>
                <a:ea typeface="BIZ UDゴシック" panose="020B0400000000000000" pitchFamily="49" charset="-128"/>
              </a:rPr>
              <a:t>車を廃車した際に、先払いした重量税が返却されるようになりました。</a:t>
            </a:r>
          </a:p>
        </p:txBody>
      </p:sp>
      <p:sp>
        <p:nvSpPr>
          <p:cNvPr id="88" name="テキスト ボックス 87">
            <a:extLst>
              <a:ext uri="{FF2B5EF4-FFF2-40B4-BE49-F238E27FC236}">
                <a16:creationId xmlns:a16="http://schemas.microsoft.com/office/drawing/2014/main" id="{82DBF918-A82E-74B2-B512-225764D3D4F6}"/>
              </a:ext>
            </a:extLst>
          </p:cNvPr>
          <p:cNvSpPr txBox="1"/>
          <p:nvPr/>
        </p:nvSpPr>
        <p:spPr>
          <a:xfrm>
            <a:off x="2670229" y="5947917"/>
            <a:ext cx="2181687" cy="646331"/>
          </a:xfrm>
          <a:prstGeom prst="rect">
            <a:avLst/>
          </a:prstGeom>
          <a:noFill/>
        </p:spPr>
        <p:txBody>
          <a:bodyPr wrap="square" rtlCol="0">
            <a:spAutoFit/>
          </a:bodyPr>
          <a:lstStyle/>
          <a:p>
            <a:pPr algn="just"/>
            <a:r>
              <a:rPr kumimoji="1" lang="ja-JP" altLang="en-US" sz="1200" b="1" dirty="0">
                <a:latin typeface="BIZ UDゴシック" panose="020B0400000000000000" pitchFamily="49" charset="-128"/>
                <a:ea typeface="BIZ UDゴシック" panose="020B0400000000000000" pitchFamily="49" charset="-128"/>
              </a:rPr>
              <a:t>金融危機や災害で企業がピンチの際に雇用を守るための助成を強化しました。</a:t>
            </a:r>
          </a:p>
        </p:txBody>
      </p:sp>
      <p:sp>
        <p:nvSpPr>
          <p:cNvPr id="89" name="テキスト ボックス 88">
            <a:extLst>
              <a:ext uri="{FF2B5EF4-FFF2-40B4-BE49-F238E27FC236}">
                <a16:creationId xmlns:a16="http://schemas.microsoft.com/office/drawing/2014/main" id="{289FBD8C-6D22-122D-8F27-B4119AAE980A}"/>
              </a:ext>
            </a:extLst>
          </p:cNvPr>
          <p:cNvSpPr txBox="1"/>
          <p:nvPr/>
        </p:nvSpPr>
        <p:spPr>
          <a:xfrm>
            <a:off x="5144316" y="5970884"/>
            <a:ext cx="2145570" cy="646331"/>
          </a:xfrm>
          <a:prstGeom prst="rect">
            <a:avLst/>
          </a:prstGeom>
          <a:noFill/>
        </p:spPr>
        <p:txBody>
          <a:bodyPr wrap="square" rtlCol="0">
            <a:spAutoFit/>
          </a:bodyPr>
          <a:lstStyle/>
          <a:p>
            <a:pPr algn="just"/>
            <a:r>
              <a:rPr kumimoji="1" lang="ja-JP" altLang="en-US" sz="1200" b="1" dirty="0">
                <a:latin typeface="BIZ UDゴシック" panose="020B0400000000000000" pitchFamily="49" charset="-128"/>
                <a:ea typeface="BIZ UDゴシック" panose="020B0400000000000000" pitchFamily="49" charset="-128"/>
              </a:rPr>
              <a:t>エネルギー価格高騰による競争力低下を防ぐため、工場の電気代支援制度が決定。</a:t>
            </a:r>
          </a:p>
        </p:txBody>
      </p:sp>
      <p:sp>
        <p:nvSpPr>
          <p:cNvPr id="90" name="テキスト ボックス 89">
            <a:extLst>
              <a:ext uri="{FF2B5EF4-FFF2-40B4-BE49-F238E27FC236}">
                <a16:creationId xmlns:a16="http://schemas.microsoft.com/office/drawing/2014/main" id="{BC7B4ECE-ECEA-F1D0-A195-E8A0256A94DB}"/>
              </a:ext>
            </a:extLst>
          </p:cNvPr>
          <p:cNvSpPr txBox="1"/>
          <p:nvPr/>
        </p:nvSpPr>
        <p:spPr>
          <a:xfrm>
            <a:off x="248445" y="8753496"/>
            <a:ext cx="2246957" cy="646331"/>
          </a:xfrm>
          <a:prstGeom prst="rect">
            <a:avLst/>
          </a:prstGeom>
          <a:noFill/>
        </p:spPr>
        <p:txBody>
          <a:bodyPr wrap="square" rtlCol="0">
            <a:spAutoFit/>
          </a:bodyPr>
          <a:lstStyle/>
          <a:p>
            <a:pPr algn="just"/>
            <a:r>
              <a:rPr kumimoji="1" lang="ja-JP" altLang="en-US" sz="1200" b="1" dirty="0">
                <a:latin typeface="BIZ UDゴシック" panose="020B0400000000000000" pitchFamily="49" charset="-128"/>
                <a:ea typeface="BIZ UDゴシック" panose="020B0400000000000000" pitchFamily="49" charset="-128"/>
              </a:rPr>
              <a:t>能登半島地震直後、現場の声が</a:t>
            </a:r>
            <a:r>
              <a:rPr kumimoji="1" lang="en-US" altLang="ja-JP" sz="1200" b="1" dirty="0">
                <a:latin typeface="BIZ UDゴシック" panose="020B0400000000000000" pitchFamily="49" charset="-128"/>
                <a:ea typeface="BIZ UDゴシック" panose="020B0400000000000000" pitchFamily="49" charset="-128"/>
              </a:rPr>
              <a:t>LINE</a:t>
            </a:r>
            <a:r>
              <a:rPr kumimoji="1" lang="ja-JP" altLang="en-US" sz="1200" b="1" dirty="0">
                <a:latin typeface="BIZ UDゴシック" panose="020B0400000000000000" pitchFamily="49" charset="-128"/>
                <a:ea typeface="BIZ UDゴシック" panose="020B0400000000000000" pitchFamily="49" charset="-128"/>
              </a:rPr>
              <a:t>で村田議員に届き、その内容が総理に伝わりました。</a:t>
            </a:r>
          </a:p>
        </p:txBody>
      </p:sp>
      <p:sp>
        <p:nvSpPr>
          <p:cNvPr id="91" name="テキスト ボックス 90">
            <a:extLst>
              <a:ext uri="{FF2B5EF4-FFF2-40B4-BE49-F238E27FC236}">
                <a16:creationId xmlns:a16="http://schemas.microsoft.com/office/drawing/2014/main" id="{DD5891A8-F9BE-90F1-3ECE-D933B812F986}"/>
              </a:ext>
            </a:extLst>
          </p:cNvPr>
          <p:cNvSpPr txBox="1"/>
          <p:nvPr/>
        </p:nvSpPr>
        <p:spPr>
          <a:xfrm>
            <a:off x="2654769" y="8752749"/>
            <a:ext cx="2342681" cy="646331"/>
          </a:xfrm>
          <a:prstGeom prst="rect">
            <a:avLst/>
          </a:prstGeom>
          <a:noFill/>
        </p:spPr>
        <p:txBody>
          <a:bodyPr wrap="square" rtlCol="0">
            <a:spAutoFit/>
          </a:bodyPr>
          <a:lstStyle/>
          <a:p>
            <a:pPr algn="just"/>
            <a:r>
              <a:rPr kumimoji="1" lang="ja-JP" altLang="en-US" sz="1200" b="1" dirty="0">
                <a:latin typeface="BIZ UDゴシック" panose="020B0400000000000000" pitchFamily="49" charset="-128"/>
                <a:ea typeface="BIZ UDゴシック" panose="020B0400000000000000" pitchFamily="49" charset="-128"/>
              </a:rPr>
              <a:t>賃上げ促進税制パンフレットを改善。対象を分かりやすくし、利用率向上につなげました。</a:t>
            </a:r>
          </a:p>
        </p:txBody>
      </p:sp>
      <p:sp>
        <p:nvSpPr>
          <p:cNvPr id="92" name="テキスト ボックス 91">
            <a:extLst>
              <a:ext uri="{FF2B5EF4-FFF2-40B4-BE49-F238E27FC236}">
                <a16:creationId xmlns:a16="http://schemas.microsoft.com/office/drawing/2014/main" id="{6D3665C5-DCD7-9A32-4343-FA00E6A24711}"/>
              </a:ext>
            </a:extLst>
          </p:cNvPr>
          <p:cNvSpPr txBox="1"/>
          <p:nvPr/>
        </p:nvSpPr>
        <p:spPr>
          <a:xfrm>
            <a:off x="2936761" y="5618811"/>
            <a:ext cx="1561646" cy="369332"/>
          </a:xfrm>
          <a:prstGeom prst="rect">
            <a:avLst/>
          </a:prstGeom>
          <a:noFill/>
        </p:spPr>
        <p:txBody>
          <a:bodyPr wrap="none" rtlCol="0">
            <a:spAutoFit/>
          </a:bodyPr>
          <a:lstStyle/>
          <a:p>
            <a:r>
              <a:rPr kumimoji="1" lang="ja-JP" altLang="en-US" dirty="0">
                <a:solidFill>
                  <a:srgbClr val="F35404"/>
                </a:solidFill>
                <a:latin typeface="HGP創英角ｺﾞｼｯｸUB" panose="020B0900000000000000" pitchFamily="50" charset="-128"/>
                <a:ea typeface="HGP創英角ｺﾞｼｯｸUB" panose="020B0900000000000000" pitchFamily="50" charset="-128"/>
              </a:rPr>
              <a:t>雇調</a:t>
            </a:r>
            <a:r>
              <a:rPr kumimoji="1" lang="ja-JP" altLang="en-US" b="1" dirty="0">
                <a:solidFill>
                  <a:srgbClr val="F35404"/>
                </a:solidFill>
                <a:latin typeface="HGP創英角ｺﾞｼｯｸUB" panose="020B0900000000000000" pitchFamily="50" charset="-128"/>
                <a:ea typeface="HGP創英角ｺﾞｼｯｸUB" panose="020B0900000000000000" pitchFamily="50" charset="-128"/>
              </a:rPr>
              <a:t>金の拡充</a:t>
            </a:r>
          </a:p>
        </p:txBody>
      </p:sp>
      <p:sp>
        <p:nvSpPr>
          <p:cNvPr id="93" name="テキスト ボックス 92">
            <a:extLst>
              <a:ext uri="{FF2B5EF4-FFF2-40B4-BE49-F238E27FC236}">
                <a16:creationId xmlns:a16="http://schemas.microsoft.com/office/drawing/2014/main" id="{95A8AA29-1221-3989-5519-F514DF46E769}"/>
              </a:ext>
            </a:extLst>
          </p:cNvPr>
          <p:cNvSpPr txBox="1"/>
          <p:nvPr/>
        </p:nvSpPr>
        <p:spPr>
          <a:xfrm>
            <a:off x="5180513" y="5618811"/>
            <a:ext cx="2026517" cy="369332"/>
          </a:xfrm>
          <a:prstGeom prst="rect">
            <a:avLst/>
          </a:prstGeom>
          <a:noFill/>
        </p:spPr>
        <p:txBody>
          <a:bodyPr wrap="none" rtlCol="0">
            <a:spAutoFit/>
          </a:bodyPr>
          <a:lstStyle/>
          <a:p>
            <a:r>
              <a:rPr kumimoji="1" lang="ja-JP" altLang="en-US" dirty="0">
                <a:solidFill>
                  <a:srgbClr val="F35404"/>
                </a:solidFill>
                <a:latin typeface="HGP創英角ｺﾞｼｯｸUB" panose="020B0900000000000000" pitchFamily="50" charset="-128"/>
                <a:ea typeface="HGP創英角ｺﾞｼｯｸUB" panose="020B0900000000000000" pitchFamily="50" charset="-128"/>
              </a:rPr>
              <a:t>工場の電気代支援</a:t>
            </a:r>
          </a:p>
        </p:txBody>
      </p:sp>
      <p:sp>
        <p:nvSpPr>
          <p:cNvPr id="94" name="テキスト ボックス 93">
            <a:extLst>
              <a:ext uri="{FF2B5EF4-FFF2-40B4-BE49-F238E27FC236}">
                <a16:creationId xmlns:a16="http://schemas.microsoft.com/office/drawing/2014/main" id="{A4CC34D4-0F4B-B200-C4A3-660C7FE22A23}"/>
              </a:ext>
            </a:extLst>
          </p:cNvPr>
          <p:cNvSpPr txBox="1"/>
          <p:nvPr/>
        </p:nvSpPr>
        <p:spPr>
          <a:xfrm>
            <a:off x="248445" y="8303207"/>
            <a:ext cx="2225289" cy="369332"/>
          </a:xfrm>
          <a:prstGeom prst="rect">
            <a:avLst/>
          </a:prstGeom>
          <a:noFill/>
        </p:spPr>
        <p:txBody>
          <a:bodyPr wrap="none" rtlCol="0">
            <a:spAutoFit/>
          </a:bodyPr>
          <a:lstStyle/>
          <a:p>
            <a:r>
              <a:rPr kumimoji="1" lang="ja-JP" altLang="en-US" dirty="0">
                <a:solidFill>
                  <a:srgbClr val="F35404"/>
                </a:solidFill>
                <a:latin typeface="HGP創英角ｺﾞｼｯｸUB" panose="020B0900000000000000" pitchFamily="50" charset="-128"/>
                <a:ea typeface="HGP創英角ｺﾞｼｯｸUB" panose="020B0900000000000000" pitchFamily="50" charset="-128"/>
              </a:rPr>
              <a:t>被災地の声が総理に</a:t>
            </a:r>
          </a:p>
        </p:txBody>
      </p:sp>
      <p:sp>
        <p:nvSpPr>
          <p:cNvPr id="95" name="テキスト ボックス 94">
            <a:extLst>
              <a:ext uri="{FF2B5EF4-FFF2-40B4-BE49-F238E27FC236}">
                <a16:creationId xmlns:a16="http://schemas.microsoft.com/office/drawing/2014/main" id="{A5A3890E-35D3-C573-A515-EA487790CA99}"/>
              </a:ext>
            </a:extLst>
          </p:cNvPr>
          <p:cNvSpPr txBox="1"/>
          <p:nvPr/>
        </p:nvSpPr>
        <p:spPr>
          <a:xfrm>
            <a:off x="2742203" y="8320412"/>
            <a:ext cx="2037737" cy="369332"/>
          </a:xfrm>
          <a:prstGeom prst="rect">
            <a:avLst/>
          </a:prstGeom>
          <a:noFill/>
        </p:spPr>
        <p:txBody>
          <a:bodyPr wrap="none" rtlCol="0">
            <a:spAutoFit/>
          </a:bodyPr>
          <a:lstStyle/>
          <a:p>
            <a:r>
              <a:rPr kumimoji="1" lang="ja-JP" altLang="en-US" dirty="0">
                <a:solidFill>
                  <a:srgbClr val="F35404"/>
                </a:solidFill>
                <a:latin typeface="HGP創英角ｺﾞｼｯｸUB" panose="020B0900000000000000" pitchFamily="50" charset="-128"/>
                <a:ea typeface="HGP創英角ｺﾞｼｯｸUB" panose="020B0900000000000000" pitchFamily="50" charset="-128"/>
              </a:rPr>
              <a:t>制度がわかりやすく</a:t>
            </a:r>
          </a:p>
        </p:txBody>
      </p:sp>
      <p:sp>
        <p:nvSpPr>
          <p:cNvPr id="96" name="正方形/長方形 95">
            <a:extLst>
              <a:ext uri="{FF2B5EF4-FFF2-40B4-BE49-F238E27FC236}">
                <a16:creationId xmlns:a16="http://schemas.microsoft.com/office/drawing/2014/main" id="{60A5A1AD-F78E-1086-12DF-E78E42BC573A}"/>
              </a:ext>
            </a:extLst>
          </p:cNvPr>
          <p:cNvSpPr/>
          <p:nvPr/>
        </p:nvSpPr>
        <p:spPr>
          <a:xfrm>
            <a:off x="5144316" y="7063445"/>
            <a:ext cx="2057400" cy="1183226"/>
          </a:xfrm>
          <a:prstGeom prst="rect">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B42EF841-C83D-9B8D-A6E0-59E5EFD1B91B}"/>
              </a:ext>
            </a:extLst>
          </p:cNvPr>
          <p:cNvSpPr txBox="1"/>
          <p:nvPr/>
        </p:nvSpPr>
        <p:spPr>
          <a:xfrm>
            <a:off x="5099727" y="7239559"/>
            <a:ext cx="2145570" cy="830997"/>
          </a:xfrm>
          <a:prstGeom prst="rect">
            <a:avLst/>
          </a:prstGeom>
          <a:noFill/>
        </p:spPr>
        <p:txBody>
          <a:bodyPr wrap="square" rtlCol="0">
            <a:spAutoFit/>
          </a:bodyPr>
          <a:lstStyle/>
          <a:p>
            <a:pPr algn="just"/>
            <a:r>
              <a:rPr kumimoji="1" lang="ja-JP" altLang="en-US" sz="1200" b="1" dirty="0">
                <a:solidFill>
                  <a:schemeClr val="bg1"/>
                </a:solidFill>
                <a:latin typeface="BIZ UDゴシック" panose="020B0400000000000000" pitchFamily="49" charset="-128"/>
                <a:ea typeface="BIZ UDゴシック" panose="020B0400000000000000" pitchFamily="49" charset="-128"/>
              </a:rPr>
              <a:t>次の成果を作るのは、</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a:p>
            <a:pPr algn="just"/>
            <a:r>
              <a:rPr kumimoji="1" lang="ja-JP" altLang="en-US" sz="1200" b="1" dirty="0">
                <a:solidFill>
                  <a:schemeClr val="bg1"/>
                </a:solidFill>
                <a:latin typeface="BIZ UDゴシック" panose="020B0400000000000000" pitchFamily="49" charset="-128"/>
                <a:ea typeface="BIZ UDゴシック" panose="020B0400000000000000" pitchFamily="49" charset="-128"/>
              </a:rPr>
              <a:t>あなたの「現場の声」かも</a:t>
            </a:r>
            <a:r>
              <a:rPr kumimoji="1" lang="en-US" altLang="ja-JP" sz="1200" b="1" dirty="0">
                <a:solidFill>
                  <a:schemeClr val="bg1"/>
                </a:solidFill>
                <a:latin typeface="BIZ UDゴシック" panose="020B0400000000000000" pitchFamily="49" charset="-128"/>
                <a:ea typeface="BIZ UDゴシック" panose="020B0400000000000000" pitchFamily="49" charset="-128"/>
              </a:rPr>
              <a:t>!</a:t>
            </a:r>
            <a:r>
              <a:rPr kumimoji="1" lang="ja-JP" altLang="en-US" sz="1200" b="1" dirty="0">
                <a:solidFill>
                  <a:schemeClr val="bg1"/>
                </a:solidFill>
                <a:latin typeface="BIZ UDゴシック" panose="020B0400000000000000" pitchFamily="49" charset="-128"/>
                <a:ea typeface="BIZ UDゴシック" panose="020B0400000000000000" pitchFamily="49" charset="-128"/>
              </a:rPr>
              <a:t>一緒に「はたらく」を変えましょう！</a:t>
            </a:r>
          </a:p>
        </p:txBody>
      </p:sp>
      <p:sp>
        <p:nvSpPr>
          <p:cNvPr id="98" name="二等辺三角形 97">
            <a:extLst>
              <a:ext uri="{FF2B5EF4-FFF2-40B4-BE49-F238E27FC236}">
                <a16:creationId xmlns:a16="http://schemas.microsoft.com/office/drawing/2014/main" id="{095A6AD8-0FFE-8324-F2FA-80FC3ED366D6}"/>
              </a:ext>
            </a:extLst>
          </p:cNvPr>
          <p:cNvSpPr/>
          <p:nvPr/>
        </p:nvSpPr>
        <p:spPr>
          <a:xfrm rot="9430742">
            <a:off x="6234917" y="8141404"/>
            <a:ext cx="228600" cy="258303"/>
          </a:xfrm>
          <a:prstGeom prst="triangle">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32979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961ABCAD9D4F248A58F0F0BDFE5B5F9" ma:contentTypeVersion="12" ma:contentTypeDescription="新しいドキュメントを作成します。" ma:contentTypeScope="" ma:versionID="49ac085b913238d17df678e3392de3c3">
  <xsd:schema xmlns:xsd="http://www.w3.org/2001/XMLSchema" xmlns:xs="http://www.w3.org/2001/XMLSchema" xmlns:p="http://schemas.microsoft.com/office/2006/metadata/properties" xmlns:ns2="bbd015d1-1fb6-4ff2-9e56-a924d2e6ef07" xmlns:ns3="36b22aac-cebf-46da-a759-5c924adb76a0" targetNamespace="http://schemas.microsoft.com/office/2006/metadata/properties" ma:root="true" ma:fieldsID="ed99e6ca8dbe6908d3a23366828b4272" ns2:_="" ns3:_="">
    <xsd:import namespace="bbd015d1-1fb6-4ff2-9e56-a924d2e6ef07"/>
    <xsd:import namespace="36b22aac-cebf-46da-a759-5c924adb76a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015d1-1fb6-4ff2-9e56-a924d2e6e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692bdd7a-4870-4664-9f82-b3d85769ff4d"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b22aac-cebf-46da-a759-5c924adb76a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4eaf73b-22a5-4af5-a909-fe389f58ce6e}" ma:internalName="TaxCatchAll" ma:showField="CatchAllData" ma:web="36b22aac-cebf-46da-a759-5c924adb76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D8D52D-D454-4C9E-992C-7494699D9A0C}"/>
</file>

<file path=customXml/itemProps2.xml><?xml version="1.0" encoding="utf-8"?>
<ds:datastoreItem xmlns:ds="http://schemas.openxmlformats.org/officeDocument/2006/customXml" ds:itemID="{F3787EFC-070A-488F-8DFC-4E5D21EDAC13}"/>
</file>

<file path=docProps/app.xml><?xml version="1.0" encoding="utf-8"?>
<Properties xmlns="http://schemas.openxmlformats.org/officeDocument/2006/extended-properties" xmlns:vt="http://schemas.openxmlformats.org/officeDocument/2006/docPropsVTypes">
  <TotalTime>279</TotalTime>
  <Words>338</Words>
  <Application>Microsoft Office PowerPoint</Application>
  <PresentationFormat>ユーザー設定</PresentationFormat>
  <Paragraphs>53</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HGP創英角ｺﾞｼｯｸUB</vt:lpstr>
      <vt:lpstr>HGP創英角ｺﾞｼｯｸUB</vt:lpstr>
      <vt:lpstr>HGS創英角ｺﾞｼｯｸUB</vt:lpstr>
      <vt:lpstr>Rounded M+ Bold</vt:lpstr>
      <vt:lpstr>Meiryo UI</vt:lpstr>
      <vt:lpstr>Calibri</vt:lpstr>
      <vt:lpstr>Arial</vt:lpstr>
      <vt:lpstr>Noto Sans JP Medium</vt:lpstr>
      <vt:lpstr>Noto Sans JP</vt:lpstr>
      <vt:lpstr>BIZ UDゴシック</vt:lpstr>
      <vt:lpstr>BIZ UDゴシック</vt:lpstr>
      <vt:lpstr>HG創英角ｺﾞｼｯｸUB</vt:lpstr>
      <vt:lpstr>Office Theme</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郡山りょう</dc:title>
  <dc:creator>平松 紗彩</dc:creator>
  <cp:lastModifiedBy>平松 紗彩</cp:lastModifiedBy>
  <cp:revision>11</cp:revision>
  <dcterms:created xsi:type="dcterms:W3CDTF">2006-08-16T00:00:00Z</dcterms:created>
  <dcterms:modified xsi:type="dcterms:W3CDTF">2024-09-18T00:51:34Z</dcterms:modified>
  <dc:identifier>DAGCijUpT20</dc:identifier>
</cp:coreProperties>
</file>